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71" r:id="rId5"/>
    <p:sldId id="272" r:id="rId6"/>
    <p:sldId id="267" r:id="rId7"/>
    <p:sldId id="27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295237A-08E2-46F0-8D29-97A217A08F6E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95E09C8-78A8-495C-A573-689CB90F08A5}">
      <dgm:prSet phldrT="[Текст]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Получение доступа к электронной базе данных на Яндекс-диске через корпоративную почту</a:t>
          </a:r>
          <a:endParaRPr lang="ru-RU" dirty="0">
            <a:solidFill>
              <a:schemeClr val="tx1"/>
            </a:solidFill>
          </a:endParaRPr>
        </a:p>
      </dgm:t>
    </dgm:pt>
    <dgm:pt modelId="{C9D65878-4F29-4F86-A294-90C04E434512}" type="parTrans" cxnId="{C6C1FD84-1C0C-4C43-9F4A-2F9EEB78D208}">
      <dgm:prSet/>
      <dgm:spPr/>
      <dgm:t>
        <a:bodyPr/>
        <a:lstStyle/>
        <a:p>
          <a:endParaRPr lang="ru-RU"/>
        </a:p>
      </dgm:t>
    </dgm:pt>
    <dgm:pt modelId="{591A2875-A81B-494B-8D04-E53E8F9ADE49}" type="sibTrans" cxnId="{C6C1FD84-1C0C-4C43-9F4A-2F9EEB78D208}">
      <dgm:prSet/>
      <dgm:spPr>
        <a:solidFill>
          <a:srgbClr val="002060">
            <a:alpha val="90000"/>
          </a:srgbClr>
        </a:solidFill>
      </dgm:spPr>
      <dgm:t>
        <a:bodyPr/>
        <a:lstStyle/>
        <a:p>
          <a:endParaRPr lang="ru-RU"/>
        </a:p>
      </dgm:t>
    </dgm:pt>
    <dgm:pt modelId="{D5DF6211-440E-4B8C-971D-474735034137}">
      <dgm:prSet phldrT="[Текст]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Педагоги и специалисты заходят в электронную базу данных</a:t>
          </a:r>
          <a:endParaRPr lang="ru-RU" dirty="0">
            <a:solidFill>
              <a:schemeClr val="tx1"/>
            </a:solidFill>
          </a:endParaRPr>
        </a:p>
      </dgm:t>
    </dgm:pt>
    <dgm:pt modelId="{300DBD7E-C4A5-4504-9458-8B5AD7FD5A27}" type="parTrans" cxnId="{F96EF534-E37C-4467-8BF3-54011B771A72}">
      <dgm:prSet/>
      <dgm:spPr/>
      <dgm:t>
        <a:bodyPr/>
        <a:lstStyle/>
        <a:p>
          <a:endParaRPr lang="ru-RU"/>
        </a:p>
      </dgm:t>
    </dgm:pt>
    <dgm:pt modelId="{5EFBC753-E5ED-4F66-93F3-909510A015FB}" type="sibTrans" cxnId="{F96EF534-E37C-4467-8BF3-54011B771A72}">
      <dgm:prSet/>
      <dgm:spPr>
        <a:solidFill>
          <a:srgbClr val="002060">
            <a:alpha val="90000"/>
          </a:srgbClr>
        </a:solidFill>
      </dgm:spPr>
      <dgm:t>
        <a:bodyPr/>
        <a:lstStyle/>
        <a:p>
          <a:endParaRPr lang="ru-RU"/>
        </a:p>
      </dgm:t>
    </dgm:pt>
    <dgm:pt modelId="{7B762EED-99D2-40ED-B5DD-1EB09AECB41A}">
      <dgm:prSet phldrT="[Текст]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Заполнение и внесение изменений в ИОМ в зависимости от запроса информации</a:t>
          </a:r>
          <a:endParaRPr lang="ru-RU" dirty="0">
            <a:solidFill>
              <a:schemeClr val="tx1"/>
            </a:solidFill>
          </a:endParaRPr>
        </a:p>
      </dgm:t>
    </dgm:pt>
    <dgm:pt modelId="{36FB089B-20DA-4885-A06B-285A4F009768}" type="parTrans" cxnId="{B672164F-87CB-4C8C-8187-6C7CF98609B1}">
      <dgm:prSet/>
      <dgm:spPr/>
      <dgm:t>
        <a:bodyPr/>
        <a:lstStyle/>
        <a:p>
          <a:endParaRPr lang="ru-RU"/>
        </a:p>
      </dgm:t>
    </dgm:pt>
    <dgm:pt modelId="{F3D64DD5-F93C-4720-829D-A6011909644A}" type="sibTrans" cxnId="{B672164F-87CB-4C8C-8187-6C7CF98609B1}">
      <dgm:prSet/>
      <dgm:spPr>
        <a:solidFill>
          <a:srgbClr val="002060">
            <a:alpha val="90000"/>
          </a:srgbClr>
        </a:solidFill>
      </dgm:spPr>
      <dgm:t>
        <a:bodyPr/>
        <a:lstStyle/>
        <a:p>
          <a:endParaRPr lang="ru-RU"/>
        </a:p>
      </dgm:t>
    </dgm:pt>
    <dgm:pt modelId="{1A41077B-3EFC-4CC1-902C-6585A88B8037}">
      <dgm:prSet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Сохранение информации в электронном виде</a:t>
          </a:r>
          <a:endParaRPr lang="ru-RU" dirty="0">
            <a:solidFill>
              <a:schemeClr val="tx1"/>
            </a:solidFill>
          </a:endParaRPr>
        </a:p>
      </dgm:t>
    </dgm:pt>
    <dgm:pt modelId="{F2B9136D-6BCD-4710-B171-11912797E752}" type="parTrans" cxnId="{502257CE-68F1-446D-BF56-7103DEC22655}">
      <dgm:prSet/>
      <dgm:spPr/>
      <dgm:t>
        <a:bodyPr/>
        <a:lstStyle/>
        <a:p>
          <a:endParaRPr lang="ru-RU"/>
        </a:p>
      </dgm:t>
    </dgm:pt>
    <dgm:pt modelId="{BCF66095-90AA-4F3E-BEAF-D6D3C07125DE}" type="sibTrans" cxnId="{502257CE-68F1-446D-BF56-7103DEC22655}">
      <dgm:prSet/>
      <dgm:spPr>
        <a:solidFill>
          <a:srgbClr val="002060">
            <a:alpha val="90000"/>
          </a:srgbClr>
        </a:solidFill>
      </dgm:spPr>
      <dgm:t>
        <a:bodyPr/>
        <a:lstStyle/>
        <a:p>
          <a:endParaRPr lang="ru-RU"/>
        </a:p>
      </dgm:t>
    </dgm:pt>
    <dgm:pt modelId="{AE1D7018-1011-403E-B78D-120AFEB7EA8E}">
      <dgm:prSet/>
      <dgm:spPr/>
    </dgm:pt>
    <dgm:pt modelId="{72D12A9F-D333-4B72-8896-68A842B52465}" type="parTrans" cxnId="{73F43957-2772-458D-AFFC-827932D81EB2}">
      <dgm:prSet/>
      <dgm:spPr/>
      <dgm:t>
        <a:bodyPr/>
        <a:lstStyle/>
        <a:p>
          <a:endParaRPr lang="ru-RU"/>
        </a:p>
      </dgm:t>
    </dgm:pt>
    <dgm:pt modelId="{BBD383FD-2EBE-4515-828C-3360307BEA8D}" type="sibTrans" cxnId="{73F43957-2772-458D-AFFC-827932D81EB2}">
      <dgm:prSet/>
      <dgm:spPr/>
      <dgm:t>
        <a:bodyPr/>
        <a:lstStyle/>
        <a:p>
          <a:endParaRPr lang="ru-RU"/>
        </a:p>
      </dgm:t>
    </dgm:pt>
    <dgm:pt modelId="{F3E37F87-8464-4FE1-BC19-0DDD61C2678D}">
      <dgm:prSet/>
      <dgm:spPr/>
    </dgm:pt>
    <dgm:pt modelId="{93EAB1E2-720B-49F1-8D5C-487E794C441E}" type="parTrans" cxnId="{14D758DD-D878-444B-A9A7-312CF7B13CE2}">
      <dgm:prSet/>
      <dgm:spPr/>
      <dgm:t>
        <a:bodyPr/>
        <a:lstStyle/>
        <a:p>
          <a:endParaRPr lang="ru-RU"/>
        </a:p>
      </dgm:t>
    </dgm:pt>
    <dgm:pt modelId="{DBE53213-A833-4932-AB24-B6FCBA1E9033}" type="sibTrans" cxnId="{14D758DD-D878-444B-A9A7-312CF7B13CE2}">
      <dgm:prSet/>
      <dgm:spPr/>
      <dgm:t>
        <a:bodyPr/>
        <a:lstStyle/>
        <a:p>
          <a:endParaRPr lang="ru-RU"/>
        </a:p>
      </dgm:t>
    </dgm:pt>
    <dgm:pt modelId="{E54F22F1-9C27-46FA-A14D-E42FD0CF0779}">
      <dgm:prSet/>
      <dgm:spPr/>
    </dgm:pt>
    <dgm:pt modelId="{7893CBA5-50A1-4B46-AF91-6080DD7FF0EB}" type="parTrans" cxnId="{86E663B7-4507-4570-9C7A-5A19053600C4}">
      <dgm:prSet/>
      <dgm:spPr/>
      <dgm:t>
        <a:bodyPr/>
        <a:lstStyle/>
        <a:p>
          <a:endParaRPr lang="ru-RU"/>
        </a:p>
      </dgm:t>
    </dgm:pt>
    <dgm:pt modelId="{775A2ED3-2070-4802-936B-2938E9F708B8}" type="sibTrans" cxnId="{86E663B7-4507-4570-9C7A-5A19053600C4}">
      <dgm:prSet/>
      <dgm:spPr/>
      <dgm:t>
        <a:bodyPr/>
        <a:lstStyle/>
        <a:p>
          <a:endParaRPr lang="ru-RU"/>
        </a:p>
      </dgm:t>
    </dgm:pt>
    <dgm:pt modelId="{A836D9B3-DCCF-449B-807C-493866B0D968}">
      <dgm:prSet/>
      <dgm:spPr/>
    </dgm:pt>
    <dgm:pt modelId="{B9077FD2-B22A-425E-A602-693F3E326316}" type="parTrans" cxnId="{F5740FF7-E985-4CE8-BDB2-25CC5C1EA6F6}">
      <dgm:prSet/>
      <dgm:spPr/>
      <dgm:t>
        <a:bodyPr/>
        <a:lstStyle/>
        <a:p>
          <a:endParaRPr lang="ru-RU"/>
        </a:p>
      </dgm:t>
    </dgm:pt>
    <dgm:pt modelId="{86037724-8175-483A-B3E6-02777EE782E5}" type="sibTrans" cxnId="{F5740FF7-E985-4CE8-BDB2-25CC5C1EA6F6}">
      <dgm:prSet/>
      <dgm:spPr/>
      <dgm:t>
        <a:bodyPr/>
        <a:lstStyle/>
        <a:p>
          <a:endParaRPr lang="ru-RU"/>
        </a:p>
      </dgm:t>
    </dgm:pt>
    <dgm:pt modelId="{C8119D81-D460-4E9E-BBE1-58A54CC43EB4}">
      <dgm:prSet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При необходимости предоставление документа  в бумажном виде</a:t>
          </a:r>
          <a:endParaRPr lang="ru-RU" dirty="0">
            <a:solidFill>
              <a:schemeClr val="tx1"/>
            </a:solidFill>
          </a:endParaRPr>
        </a:p>
      </dgm:t>
    </dgm:pt>
    <dgm:pt modelId="{8CEBE1C1-5611-43B0-8F78-732F5B108221}" type="parTrans" cxnId="{F42B5FDF-26B5-4D5B-AEE7-6C56EC1D869F}">
      <dgm:prSet/>
      <dgm:spPr/>
      <dgm:t>
        <a:bodyPr/>
        <a:lstStyle/>
        <a:p>
          <a:endParaRPr lang="ru-RU"/>
        </a:p>
      </dgm:t>
    </dgm:pt>
    <dgm:pt modelId="{9B52687C-E00A-425B-B5F6-0F52CF3AC75E}" type="sibTrans" cxnId="{F42B5FDF-26B5-4D5B-AEE7-6C56EC1D869F}">
      <dgm:prSet/>
      <dgm:spPr/>
      <dgm:t>
        <a:bodyPr/>
        <a:lstStyle/>
        <a:p>
          <a:endParaRPr lang="ru-RU"/>
        </a:p>
      </dgm:t>
    </dgm:pt>
    <dgm:pt modelId="{A40C936A-9BD4-4EC1-A374-10DC1B06824A}" type="pres">
      <dgm:prSet presAssocID="{2295237A-08E2-46F0-8D29-97A217A08F6E}" presName="outerComposite" presStyleCnt="0">
        <dgm:presLayoutVars>
          <dgm:chMax val="5"/>
          <dgm:dir/>
          <dgm:resizeHandles val="exact"/>
        </dgm:presLayoutVars>
      </dgm:prSet>
      <dgm:spPr/>
    </dgm:pt>
    <dgm:pt modelId="{40DC34EC-A131-4DC4-91A8-AA71EF0F8622}" type="pres">
      <dgm:prSet presAssocID="{2295237A-08E2-46F0-8D29-97A217A08F6E}" presName="dummyMaxCanvas" presStyleCnt="0">
        <dgm:presLayoutVars/>
      </dgm:prSet>
      <dgm:spPr/>
    </dgm:pt>
    <dgm:pt modelId="{FCF70D2F-8438-4A92-8952-BE17ACBB2E66}" type="pres">
      <dgm:prSet presAssocID="{2295237A-08E2-46F0-8D29-97A217A08F6E}" presName="FiveNodes_1" presStyleLbl="node1" presStyleIdx="0" presStyleCnt="5">
        <dgm:presLayoutVars>
          <dgm:bulletEnabled val="1"/>
        </dgm:presLayoutVars>
      </dgm:prSet>
      <dgm:spPr/>
    </dgm:pt>
    <dgm:pt modelId="{424D4F66-B557-493E-AA5B-CCC7D85A1BF2}" type="pres">
      <dgm:prSet presAssocID="{2295237A-08E2-46F0-8D29-97A217A08F6E}" presName="FiveNodes_2" presStyleLbl="node1" presStyleIdx="1" presStyleCnt="5">
        <dgm:presLayoutVars>
          <dgm:bulletEnabled val="1"/>
        </dgm:presLayoutVars>
      </dgm:prSet>
      <dgm:spPr/>
    </dgm:pt>
    <dgm:pt modelId="{217D8015-5959-40DD-B8D2-65AC9C97132A}" type="pres">
      <dgm:prSet presAssocID="{2295237A-08E2-46F0-8D29-97A217A08F6E}" presName="FiveNodes_3" presStyleLbl="node1" presStyleIdx="2" presStyleCnt="5">
        <dgm:presLayoutVars>
          <dgm:bulletEnabled val="1"/>
        </dgm:presLayoutVars>
      </dgm:prSet>
      <dgm:spPr/>
    </dgm:pt>
    <dgm:pt modelId="{95A869B1-1D61-49C2-8E33-DCCE42120D15}" type="pres">
      <dgm:prSet presAssocID="{2295237A-08E2-46F0-8D29-97A217A08F6E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71276A-5F60-424F-B56E-061F09EDBD67}" type="pres">
      <dgm:prSet presAssocID="{2295237A-08E2-46F0-8D29-97A217A08F6E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76EC5A-F544-4D38-B8B5-B1DF3A7B9006}" type="pres">
      <dgm:prSet presAssocID="{2295237A-08E2-46F0-8D29-97A217A08F6E}" presName="FiveConn_1-2" presStyleLbl="fgAccFollowNode1" presStyleIdx="0" presStyleCnt="4">
        <dgm:presLayoutVars>
          <dgm:bulletEnabled val="1"/>
        </dgm:presLayoutVars>
      </dgm:prSet>
      <dgm:spPr/>
    </dgm:pt>
    <dgm:pt modelId="{2941FB72-0B57-4837-AB87-3B715E65CCC6}" type="pres">
      <dgm:prSet presAssocID="{2295237A-08E2-46F0-8D29-97A217A08F6E}" presName="FiveConn_2-3" presStyleLbl="fgAccFollowNode1" presStyleIdx="1" presStyleCnt="4">
        <dgm:presLayoutVars>
          <dgm:bulletEnabled val="1"/>
        </dgm:presLayoutVars>
      </dgm:prSet>
      <dgm:spPr/>
    </dgm:pt>
    <dgm:pt modelId="{89694D79-20C2-4876-A69A-DB9CE0FF536D}" type="pres">
      <dgm:prSet presAssocID="{2295237A-08E2-46F0-8D29-97A217A08F6E}" presName="FiveConn_3-4" presStyleLbl="fgAccFollowNode1" presStyleIdx="2" presStyleCnt="4">
        <dgm:presLayoutVars>
          <dgm:bulletEnabled val="1"/>
        </dgm:presLayoutVars>
      </dgm:prSet>
      <dgm:spPr/>
    </dgm:pt>
    <dgm:pt modelId="{1D4D08C1-2A4E-4D19-9117-0BD8071AADC1}" type="pres">
      <dgm:prSet presAssocID="{2295237A-08E2-46F0-8D29-97A217A08F6E}" presName="FiveConn_4-5" presStyleLbl="fgAccFollowNode1" presStyleIdx="3" presStyleCnt="4">
        <dgm:presLayoutVars>
          <dgm:bulletEnabled val="1"/>
        </dgm:presLayoutVars>
      </dgm:prSet>
      <dgm:spPr/>
    </dgm:pt>
    <dgm:pt modelId="{9574587C-7E44-44B7-ADAA-363F4D8E86F5}" type="pres">
      <dgm:prSet presAssocID="{2295237A-08E2-46F0-8D29-97A217A08F6E}" presName="FiveNodes_1_text" presStyleLbl="node1" presStyleIdx="4" presStyleCnt="5">
        <dgm:presLayoutVars>
          <dgm:bulletEnabled val="1"/>
        </dgm:presLayoutVars>
      </dgm:prSet>
      <dgm:spPr/>
    </dgm:pt>
    <dgm:pt modelId="{3D4560D1-B748-4B1A-9B07-9DB7E354C911}" type="pres">
      <dgm:prSet presAssocID="{2295237A-08E2-46F0-8D29-97A217A08F6E}" presName="FiveNodes_2_text" presStyleLbl="node1" presStyleIdx="4" presStyleCnt="5">
        <dgm:presLayoutVars>
          <dgm:bulletEnabled val="1"/>
        </dgm:presLayoutVars>
      </dgm:prSet>
      <dgm:spPr/>
    </dgm:pt>
    <dgm:pt modelId="{3D673DD4-F14E-48F5-A995-21C0EFBCA9A2}" type="pres">
      <dgm:prSet presAssocID="{2295237A-08E2-46F0-8D29-97A217A08F6E}" presName="FiveNodes_3_text" presStyleLbl="node1" presStyleIdx="4" presStyleCnt="5">
        <dgm:presLayoutVars>
          <dgm:bulletEnabled val="1"/>
        </dgm:presLayoutVars>
      </dgm:prSet>
      <dgm:spPr/>
    </dgm:pt>
    <dgm:pt modelId="{E33CF8F6-C5E5-408C-B90E-C8D621FDDF57}" type="pres">
      <dgm:prSet presAssocID="{2295237A-08E2-46F0-8D29-97A217A08F6E}" presName="FiveNodes_4_text" presStyleLbl="node1" presStyleIdx="4" presStyleCnt="5">
        <dgm:presLayoutVars>
          <dgm:bulletEnabled val="1"/>
        </dgm:presLayoutVars>
      </dgm:prSet>
      <dgm:spPr/>
    </dgm:pt>
    <dgm:pt modelId="{C85B9E07-2C3D-4035-8BC3-F742098567AF}" type="pres">
      <dgm:prSet presAssocID="{2295237A-08E2-46F0-8D29-97A217A08F6E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FE7C60C-0888-432E-8C52-3753E5610C20}" type="presOf" srcId="{D5DF6211-440E-4B8C-971D-474735034137}" destId="{3D4560D1-B748-4B1A-9B07-9DB7E354C911}" srcOrd="1" destOrd="0" presId="urn:microsoft.com/office/officeart/2005/8/layout/vProcess5"/>
    <dgm:cxn modelId="{8CEFE97F-D704-4BA4-87B3-31FEA8856556}" type="presOf" srcId="{591A2875-A81B-494B-8D04-E53E8F9ADE49}" destId="{A076EC5A-F544-4D38-B8B5-B1DF3A7B9006}" srcOrd="0" destOrd="0" presId="urn:microsoft.com/office/officeart/2005/8/layout/vProcess5"/>
    <dgm:cxn modelId="{BA4E3EB5-16E4-4662-82BD-8796E19EFCA2}" type="presOf" srcId="{7B762EED-99D2-40ED-B5DD-1EB09AECB41A}" destId="{217D8015-5959-40DD-B8D2-65AC9C97132A}" srcOrd="0" destOrd="0" presId="urn:microsoft.com/office/officeart/2005/8/layout/vProcess5"/>
    <dgm:cxn modelId="{509BC5EF-ABFD-4716-BB07-7F78CAE85B99}" type="presOf" srcId="{2295237A-08E2-46F0-8D29-97A217A08F6E}" destId="{A40C936A-9BD4-4EC1-A374-10DC1B06824A}" srcOrd="0" destOrd="0" presId="urn:microsoft.com/office/officeart/2005/8/layout/vProcess5"/>
    <dgm:cxn modelId="{B30822B6-F4F8-454A-A583-ED8B3DD18A9B}" type="presOf" srcId="{F3D64DD5-F93C-4720-829D-A6011909644A}" destId="{89694D79-20C2-4876-A69A-DB9CE0FF536D}" srcOrd="0" destOrd="0" presId="urn:microsoft.com/office/officeart/2005/8/layout/vProcess5"/>
    <dgm:cxn modelId="{C649D2F0-E5CC-454C-8395-B137C1BC42F7}" type="presOf" srcId="{D5DF6211-440E-4B8C-971D-474735034137}" destId="{424D4F66-B557-493E-AA5B-CCC7D85A1BF2}" srcOrd="0" destOrd="0" presId="urn:microsoft.com/office/officeart/2005/8/layout/vProcess5"/>
    <dgm:cxn modelId="{A9975354-85F5-4554-B518-7B702A15C7D2}" type="presOf" srcId="{1A41077B-3EFC-4CC1-902C-6585A88B8037}" destId="{E33CF8F6-C5E5-408C-B90E-C8D621FDDF57}" srcOrd="1" destOrd="0" presId="urn:microsoft.com/office/officeart/2005/8/layout/vProcess5"/>
    <dgm:cxn modelId="{B672164F-87CB-4C8C-8187-6C7CF98609B1}" srcId="{2295237A-08E2-46F0-8D29-97A217A08F6E}" destId="{7B762EED-99D2-40ED-B5DD-1EB09AECB41A}" srcOrd="2" destOrd="0" parTransId="{36FB089B-20DA-4885-A06B-285A4F009768}" sibTransId="{F3D64DD5-F93C-4720-829D-A6011909644A}"/>
    <dgm:cxn modelId="{502257CE-68F1-446D-BF56-7103DEC22655}" srcId="{2295237A-08E2-46F0-8D29-97A217A08F6E}" destId="{1A41077B-3EFC-4CC1-902C-6585A88B8037}" srcOrd="3" destOrd="0" parTransId="{F2B9136D-6BCD-4710-B171-11912797E752}" sibTransId="{BCF66095-90AA-4F3E-BEAF-D6D3C07125DE}"/>
    <dgm:cxn modelId="{86E663B7-4507-4570-9C7A-5A19053600C4}" srcId="{2295237A-08E2-46F0-8D29-97A217A08F6E}" destId="{E54F22F1-9C27-46FA-A14D-E42FD0CF0779}" srcOrd="6" destOrd="0" parTransId="{7893CBA5-50A1-4B46-AF91-6080DD7FF0EB}" sibTransId="{775A2ED3-2070-4802-936B-2938E9F708B8}"/>
    <dgm:cxn modelId="{F96EF534-E37C-4467-8BF3-54011B771A72}" srcId="{2295237A-08E2-46F0-8D29-97A217A08F6E}" destId="{D5DF6211-440E-4B8C-971D-474735034137}" srcOrd="1" destOrd="0" parTransId="{300DBD7E-C4A5-4504-9458-8B5AD7FD5A27}" sibTransId="{5EFBC753-E5ED-4F66-93F3-909510A015FB}"/>
    <dgm:cxn modelId="{4FAC6A9A-F9D2-4015-BCBF-A9C11F200690}" type="presOf" srcId="{095E09C8-78A8-495C-A573-689CB90F08A5}" destId="{9574587C-7E44-44B7-ADAA-363F4D8E86F5}" srcOrd="1" destOrd="0" presId="urn:microsoft.com/office/officeart/2005/8/layout/vProcess5"/>
    <dgm:cxn modelId="{F5740FF7-E985-4CE8-BDB2-25CC5C1EA6F6}" srcId="{2295237A-08E2-46F0-8D29-97A217A08F6E}" destId="{A836D9B3-DCCF-449B-807C-493866B0D968}" srcOrd="5" destOrd="0" parTransId="{B9077FD2-B22A-425E-A602-693F3E326316}" sibTransId="{86037724-8175-483A-B3E6-02777EE782E5}"/>
    <dgm:cxn modelId="{75FCE5A5-0937-4C7F-8AD9-0732DA5386D0}" type="presOf" srcId="{C8119D81-D460-4E9E-BBE1-58A54CC43EB4}" destId="{D571276A-5F60-424F-B56E-061F09EDBD67}" srcOrd="0" destOrd="0" presId="urn:microsoft.com/office/officeart/2005/8/layout/vProcess5"/>
    <dgm:cxn modelId="{73F43957-2772-458D-AFFC-827932D81EB2}" srcId="{2295237A-08E2-46F0-8D29-97A217A08F6E}" destId="{AE1D7018-1011-403E-B78D-120AFEB7EA8E}" srcOrd="8" destOrd="0" parTransId="{72D12A9F-D333-4B72-8896-68A842B52465}" sibTransId="{BBD383FD-2EBE-4515-828C-3360307BEA8D}"/>
    <dgm:cxn modelId="{F42B5FDF-26B5-4D5B-AEE7-6C56EC1D869F}" srcId="{2295237A-08E2-46F0-8D29-97A217A08F6E}" destId="{C8119D81-D460-4E9E-BBE1-58A54CC43EB4}" srcOrd="4" destOrd="0" parTransId="{8CEBE1C1-5611-43B0-8F78-732F5B108221}" sibTransId="{9B52687C-E00A-425B-B5F6-0F52CF3AC75E}"/>
    <dgm:cxn modelId="{F21F8C2A-A873-414B-B064-F6B8B1BEC3CA}" type="presOf" srcId="{7B762EED-99D2-40ED-B5DD-1EB09AECB41A}" destId="{3D673DD4-F14E-48F5-A995-21C0EFBCA9A2}" srcOrd="1" destOrd="0" presId="urn:microsoft.com/office/officeart/2005/8/layout/vProcess5"/>
    <dgm:cxn modelId="{F609A28A-0C9C-4F53-A010-B1CE1CB7FDA1}" type="presOf" srcId="{C8119D81-D460-4E9E-BBE1-58A54CC43EB4}" destId="{C85B9E07-2C3D-4035-8BC3-F742098567AF}" srcOrd="1" destOrd="0" presId="urn:microsoft.com/office/officeart/2005/8/layout/vProcess5"/>
    <dgm:cxn modelId="{14D758DD-D878-444B-A9A7-312CF7B13CE2}" srcId="{2295237A-08E2-46F0-8D29-97A217A08F6E}" destId="{F3E37F87-8464-4FE1-BC19-0DDD61C2678D}" srcOrd="7" destOrd="0" parTransId="{93EAB1E2-720B-49F1-8D5C-487E794C441E}" sibTransId="{DBE53213-A833-4932-AB24-B6FCBA1E9033}"/>
    <dgm:cxn modelId="{D62C105E-4169-4B33-A1A2-9A9371B06A61}" type="presOf" srcId="{BCF66095-90AA-4F3E-BEAF-D6D3C07125DE}" destId="{1D4D08C1-2A4E-4D19-9117-0BD8071AADC1}" srcOrd="0" destOrd="0" presId="urn:microsoft.com/office/officeart/2005/8/layout/vProcess5"/>
    <dgm:cxn modelId="{C6C1FD84-1C0C-4C43-9F4A-2F9EEB78D208}" srcId="{2295237A-08E2-46F0-8D29-97A217A08F6E}" destId="{095E09C8-78A8-495C-A573-689CB90F08A5}" srcOrd="0" destOrd="0" parTransId="{C9D65878-4F29-4F86-A294-90C04E434512}" sibTransId="{591A2875-A81B-494B-8D04-E53E8F9ADE49}"/>
    <dgm:cxn modelId="{830D2486-43EB-45E0-B30F-06CED7E7775D}" type="presOf" srcId="{095E09C8-78A8-495C-A573-689CB90F08A5}" destId="{FCF70D2F-8438-4A92-8952-BE17ACBB2E66}" srcOrd="0" destOrd="0" presId="urn:microsoft.com/office/officeart/2005/8/layout/vProcess5"/>
    <dgm:cxn modelId="{CB2F5570-96E9-4AB4-85AF-B57BC6F8FC8C}" type="presOf" srcId="{1A41077B-3EFC-4CC1-902C-6585A88B8037}" destId="{95A869B1-1D61-49C2-8E33-DCCE42120D15}" srcOrd="0" destOrd="0" presId="urn:microsoft.com/office/officeart/2005/8/layout/vProcess5"/>
    <dgm:cxn modelId="{51ED127C-86E5-46C1-B7B4-CEC7DCD45AB7}" type="presOf" srcId="{5EFBC753-E5ED-4F66-93F3-909510A015FB}" destId="{2941FB72-0B57-4837-AB87-3B715E65CCC6}" srcOrd="0" destOrd="0" presId="urn:microsoft.com/office/officeart/2005/8/layout/vProcess5"/>
    <dgm:cxn modelId="{F88012AC-DA8D-48B6-AAE3-9B831F037188}" type="presParOf" srcId="{A40C936A-9BD4-4EC1-A374-10DC1B06824A}" destId="{40DC34EC-A131-4DC4-91A8-AA71EF0F8622}" srcOrd="0" destOrd="0" presId="urn:microsoft.com/office/officeart/2005/8/layout/vProcess5"/>
    <dgm:cxn modelId="{0590570A-C558-433F-9D67-33069B310A4C}" type="presParOf" srcId="{A40C936A-9BD4-4EC1-A374-10DC1B06824A}" destId="{FCF70D2F-8438-4A92-8952-BE17ACBB2E66}" srcOrd="1" destOrd="0" presId="urn:microsoft.com/office/officeart/2005/8/layout/vProcess5"/>
    <dgm:cxn modelId="{50CC6E51-A2B2-473B-8EA3-6C8E589F14C1}" type="presParOf" srcId="{A40C936A-9BD4-4EC1-A374-10DC1B06824A}" destId="{424D4F66-B557-493E-AA5B-CCC7D85A1BF2}" srcOrd="2" destOrd="0" presId="urn:microsoft.com/office/officeart/2005/8/layout/vProcess5"/>
    <dgm:cxn modelId="{3F03266A-2E76-4C6C-9B02-C1DDE930B2A3}" type="presParOf" srcId="{A40C936A-9BD4-4EC1-A374-10DC1B06824A}" destId="{217D8015-5959-40DD-B8D2-65AC9C97132A}" srcOrd="3" destOrd="0" presId="urn:microsoft.com/office/officeart/2005/8/layout/vProcess5"/>
    <dgm:cxn modelId="{35FA2F01-1107-448A-B0B7-0F4BFFC17C24}" type="presParOf" srcId="{A40C936A-9BD4-4EC1-A374-10DC1B06824A}" destId="{95A869B1-1D61-49C2-8E33-DCCE42120D15}" srcOrd="4" destOrd="0" presId="urn:microsoft.com/office/officeart/2005/8/layout/vProcess5"/>
    <dgm:cxn modelId="{C2449CB1-FCB8-4F7E-8E31-1AFA18635D19}" type="presParOf" srcId="{A40C936A-9BD4-4EC1-A374-10DC1B06824A}" destId="{D571276A-5F60-424F-B56E-061F09EDBD67}" srcOrd="5" destOrd="0" presId="urn:microsoft.com/office/officeart/2005/8/layout/vProcess5"/>
    <dgm:cxn modelId="{BE249445-C208-4B3B-9B82-FD7F03F36869}" type="presParOf" srcId="{A40C936A-9BD4-4EC1-A374-10DC1B06824A}" destId="{A076EC5A-F544-4D38-B8B5-B1DF3A7B9006}" srcOrd="6" destOrd="0" presId="urn:microsoft.com/office/officeart/2005/8/layout/vProcess5"/>
    <dgm:cxn modelId="{CCFB2BA9-327C-46A7-959A-B87AB675CBFD}" type="presParOf" srcId="{A40C936A-9BD4-4EC1-A374-10DC1B06824A}" destId="{2941FB72-0B57-4837-AB87-3B715E65CCC6}" srcOrd="7" destOrd="0" presId="urn:microsoft.com/office/officeart/2005/8/layout/vProcess5"/>
    <dgm:cxn modelId="{428C4B85-CA25-41BA-BD50-98A407AC870E}" type="presParOf" srcId="{A40C936A-9BD4-4EC1-A374-10DC1B06824A}" destId="{89694D79-20C2-4876-A69A-DB9CE0FF536D}" srcOrd="8" destOrd="0" presId="urn:microsoft.com/office/officeart/2005/8/layout/vProcess5"/>
    <dgm:cxn modelId="{51A8717D-3E0F-49A4-893D-E787438F6CB6}" type="presParOf" srcId="{A40C936A-9BD4-4EC1-A374-10DC1B06824A}" destId="{1D4D08C1-2A4E-4D19-9117-0BD8071AADC1}" srcOrd="9" destOrd="0" presId="urn:microsoft.com/office/officeart/2005/8/layout/vProcess5"/>
    <dgm:cxn modelId="{EFDE6936-438A-4EA5-A3F2-A91AEBB85962}" type="presParOf" srcId="{A40C936A-9BD4-4EC1-A374-10DC1B06824A}" destId="{9574587C-7E44-44B7-ADAA-363F4D8E86F5}" srcOrd="10" destOrd="0" presId="urn:microsoft.com/office/officeart/2005/8/layout/vProcess5"/>
    <dgm:cxn modelId="{FDFD66E2-C9BE-4EFA-8061-CB8A154A5183}" type="presParOf" srcId="{A40C936A-9BD4-4EC1-A374-10DC1B06824A}" destId="{3D4560D1-B748-4B1A-9B07-9DB7E354C911}" srcOrd="11" destOrd="0" presId="urn:microsoft.com/office/officeart/2005/8/layout/vProcess5"/>
    <dgm:cxn modelId="{FBA4E654-3CA7-446D-8068-1063E3CB8AD9}" type="presParOf" srcId="{A40C936A-9BD4-4EC1-A374-10DC1B06824A}" destId="{3D673DD4-F14E-48F5-A995-21C0EFBCA9A2}" srcOrd="12" destOrd="0" presId="urn:microsoft.com/office/officeart/2005/8/layout/vProcess5"/>
    <dgm:cxn modelId="{25B8751C-CECD-4F48-8E9C-55EFA2CB319D}" type="presParOf" srcId="{A40C936A-9BD4-4EC1-A374-10DC1B06824A}" destId="{E33CF8F6-C5E5-408C-B90E-C8D621FDDF57}" srcOrd="13" destOrd="0" presId="urn:microsoft.com/office/officeart/2005/8/layout/vProcess5"/>
    <dgm:cxn modelId="{B91C6283-D943-4CC7-8EF7-E34D498F5D8B}" type="presParOf" srcId="{A40C936A-9BD4-4EC1-A374-10DC1B06824A}" destId="{C85B9E07-2C3D-4035-8BC3-F742098567AF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F70D2F-8438-4A92-8952-BE17ACBB2E66}">
      <dsp:nvSpPr>
        <dsp:cNvPr id="0" name=""/>
        <dsp:cNvSpPr/>
      </dsp:nvSpPr>
      <dsp:spPr>
        <a:xfrm>
          <a:off x="0" y="0"/>
          <a:ext cx="6043631" cy="884217"/>
        </a:xfrm>
        <a:prstGeom prst="roundRect">
          <a:avLst>
            <a:gd name="adj" fmla="val 10000"/>
          </a:avLst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Получение доступа к электронной базе данных на Яндекс-диске через корпоративную почту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25898" y="25898"/>
        <a:ext cx="4986037" cy="832421"/>
      </dsp:txXfrm>
    </dsp:sp>
    <dsp:sp modelId="{424D4F66-B557-493E-AA5B-CCC7D85A1BF2}">
      <dsp:nvSpPr>
        <dsp:cNvPr id="0" name=""/>
        <dsp:cNvSpPr/>
      </dsp:nvSpPr>
      <dsp:spPr>
        <a:xfrm>
          <a:off x="451310" y="1007025"/>
          <a:ext cx="6043631" cy="884217"/>
        </a:xfrm>
        <a:prstGeom prst="roundRect">
          <a:avLst>
            <a:gd name="adj" fmla="val 10000"/>
          </a:avLst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Педагоги и специалисты заходят в электронную базу данных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477208" y="1032923"/>
        <a:ext cx="4965783" cy="832421"/>
      </dsp:txXfrm>
    </dsp:sp>
    <dsp:sp modelId="{217D8015-5959-40DD-B8D2-65AC9C97132A}">
      <dsp:nvSpPr>
        <dsp:cNvPr id="0" name=""/>
        <dsp:cNvSpPr/>
      </dsp:nvSpPr>
      <dsp:spPr>
        <a:xfrm>
          <a:off x="902620" y="2014051"/>
          <a:ext cx="6043631" cy="884217"/>
        </a:xfrm>
        <a:prstGeom prst="roundRect">
          <a:avLst>
            <a:gd name="adj" fmla="val 10000"/>
          </a:avLst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Заполнение и внесение изменений в ИОМ в зависимости от запроса информации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928518" y="2039949"/>
        <a:ext cx="4965783" cy="832421"/>
      </dsp:txXfrm>
    </dsp:sp>
    <dsp:sp modelId="{95A869B1-1D61-49C2-8E33-DCCE42120D15}">
      <dsp:nvSpPr>
        <dsp:cNvPr id="0" name=""/>
        <dsp:cNvSpPr/>
      </dsp:nvSpPr>
      <dsp:spPr>
        <a:xfrm>
          <a:off x="1353930" y="3021076"/>
          <a:ext cx="6043631" cy="884217"/>
        </a:xfrm>
        <a:prstGeom prst="roundRect">
          <a:avLst>
            <a:gd name="adj" fmla="val 10000"/>
          </a:avLst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Сохранение информации в электронном виде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1379828" y="3046974"/>
        <a:ext cx="4965783" cy="832421"/>
      </dsp:txXfrm>
    </dsp:sp>
    <dsp:sp modelId="{D571276A-5F60-424F-B56E-061F09EDBD67}">
      <dsp:nvSpPr>
        <dsp:cNvPr id="0" name=""/>
        <dsp:cNvSpPr/>
      </dsp:nvSpPr>
      <dsp:spPr>
        <a:xfrm>
          <a:off x="1805240" y="4028102"/>
          <a:ext cx="6043631" cy="884217"/>
        </a:xfrm>
        <a:prstGeom prst="roundRect">
          <a:avLst>
            <a:gd name="adj" fmla="val 10000"/>
          </a:avLst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При необходимости предоставление документа  в бумажном виде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1831138" y="4054000"/>
        <a:ext cx="4965783" cy="832421"/>
      </dsp:txXfrm>
    </dsp:sp>
    <dsp:sp modelId="{A076EC5A-F544-4D38-B8B5-B1DF3A7B9006}">
      <dsp:nvSpPr>
        <dsp:cNvPr id="0" name=""/>
        <dsp:cNvSpPr/>
      </dsp:nvSpPr>
      <dsp:spPr>
        <a:xfrm>
          <a:off x="5468889" y="645970"/>
          <a:ext cx="574741" cy="574741"/>
        </a:xfrm>
        <a:prstGeom prst="downArrow">
          <a:avLst>
            <a:gd name="adj1" fmla="val 55000"/>
            <a:gd name="adj2" fmla="val 45000"/>
          </a:avLst>
        </a:prstGeom>
        <a:solidFill>
          <a:srgbClr val="002060">
            <a:alpha val="90000"/>
          </a:srgb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/>
        </a:p>
      </dsp:txBody>
      <dsp:txXfrm>
        <a:off x="5598206" y="645970"/>
        <a:ext cx="316107" cy="432493"/>
      </dsp:txXfrm>
    </dsp:sp>
    <dsp:sp modelId="{2941FB72-0B57-4837-AB87-3B715E65CCC6}">
      <dsp:nvSpPr>
        <dsp:cNvPr id="0" name=""/>
        <dsp:cNvSpPr/>
      </dsp:nvSpPr>
      <dsp:spPr>
        <a:xfrm>
          <a:off x="5920200" y="1652995"/>
          <a:ext cx="574741" cy="574741"/>
        </a:xfrm>
        <a:prstGeom prst="downArrow">
          <a:avLst>
            <a:gd name="adj1" fmla="val 55000"/>
            <a:gd name="adj2" fmla="val 45000"/>
          </a:avLst>
        </a:prstGeom>
        <a:solidFill>
          <a:srgbClr val="002060">
            <a:alpha val="90000"/>
          </a:srgb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/>
        </a:p>
      </dsp:txBody>
      <dsp:txXfrm>
        <a:off x="6049517" y="1652995"/>
        <a:ext cx="316107" cy="432493"/>
      </dsp:txXfrm>
    </dsp:sp>
    <dsp:sp modelId="{89694D79-20C2-4876-A69A-DB9CE0FF536D}">
      <dsp:nvSpPr>
        <dsp:cNvPr id="0" name=""/>
        <dsp:cNvSpPr/>
      </dsp:nvSpPr>
      <dsp:spPr>
        <a:xfrm>
          <a:off x="6371510" y="2645284"/>
          <a:ext cx="574741" cy="574741"/>
        </a:xfrm>
        <a:prstGeom prst="downArrow">
          <a:avLst>
            <a:gd name="adj1" fmla="val 55000"/>
            <a:gd name="adj2" fmla="val 45000"/>
          </a:avLst>
        </a:prstGeom>
        <a:solidFill>
          <a:srgbClr val="002060">
            <a:alpha val="90000"/>
          </a:srgb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/>
        </a:p>
      </dsp:txBody>
      <dsp:txXfrm>
        <a:off x="6500827" y="2645284"/>
        <a:ext cx="316107" cy="432493"/>
      </dsp:txXfrm>
    </dsp:sp>
    <dsp:sp modelId="{1D4D08C1-2A4E-4D19-9117-0BD8071AADC1}">
      <dsp:nvSpPr>
        <dsp:cNvPr id="0" name=""/>
        <dsp:cNvSpPr/>
      </dsp:nvSpPr>
      <dsp:spPr>
        <a:xfrm>
          <a:off x="6822820" y="3662134"/>
          <a:ext cx="574741" cy="574741"/>
        </a:xfrm>
        <a:prstGeom prst="downArrow">
          <a:avLst>
            <a:gd name="adj1" fmla="val 55000"/>
            <a:gd name="adj2" fmla="val 45000"/>
          </a:avLst>
        </a:prstGeom>
        <a:solidFill>
          <a:srgbClr val="002060">
            <a:alpha val="90000"/>
          </a:srgb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/>
        </a:p>
      </dsp:txBody>
      <dsp:txXfrm>
        <a:off x="6952137" y="3662134"/>
        <a:ext cx="316107" cy="4324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428605"/>
            <a:ext cx="8215370" cy="857256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Муниципальное автономное дошкольное образовательное учреждение детский сад №15 «Солнышко»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04830" y="2564904"/>
            <a:ext cx="7786742" cy="2000264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ПРОЕКТ</a:t>
            </a:r>
          </a:p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Оптимизация процесса заполнения индивидуального образовательного маршрута обучающегося в ДОО</a:t>
            </a:r>
          </a:p>
          <a:p>
            <a:endParaRPr lang="ru-RU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71736" y="1571612"/>
            <a:ext cx="44106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Бережливые технологии в ДОО</a:t>
            </a:r>
            <a:endParaRPr lang="ru-RU" sz="2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16385" y="5661248"/>
            <a:ext cx="25213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600" dirty="0" smtClean="0"/>
              <a:t>Городской округ город Бор</a:t>
            </a:r>
          </a:p>
          <a:p>
            <a:pPr algn="ctr"/>
            <a:r>
              <a:rPr lang="ru-RU" sz="1600" dirty="0" smtClean="0"/>
              <a:t>2025 год</a:t>
            </a:r>
            <a:endParaRPr lang="ru-RU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90625"/>
            <a:ext cx="6357982" cy="857256"/>
          </a:xfrm>
        </p:spPr>
        <p:txBody>
          <a:bodyPr>
            <a:noAutofit/>
          </a:bodyPr>
          <a:lstStyle/>
          <a:p>
            <a:r>
              <a:rPr lang="ru-RU" sz="1400" dirty="0" smtClean="0"/>
              <a:t>МАДОУ детский сад №15 «Солнышко»</a:t>
            </a:r>
            <a:br>
              <a:rPr lang="ru-RU" sz="1400" dirty="0" smtClean="0"/>
            </a:br>
            <a:r>
              <a:rPr lang="ru-RU" sz="1400" b="1" u="sng" dirty="0" smtClean="0"/>
              <a:t>Карточка проекта </a:t>
            </a:r>
            <a:r>
              <a:rPr lang="ru-RU" sz="1400" dirty="0" smtClean="0"/>
              <a:t>«Оптимизация </a:t>
            </a:r>
            <a:r>
              <a:rPr lang="ru-RU" sz="1400" dirty="0"/>
              <a:t>процесса заполнения индивидуального образовательного маршрута </a:t>
            </a:r>
            <a:r>
              <a:rPr lang="ru-RU" sz="1400" dirty="0" smtClean="0"/>
              <a:t> (ИОМ) обучающегося в ДОО»</a:t>
            </a: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1400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ru-RU" sz="1400" dirty="0"/>
          </a:p>
        </p:txBody>
      </p:sp>
      <p:sp>
        <p:nvSpPr>
          <p:cNvPr id="4" name="TextBox 3"/>
          <p:cNvSpPr txBox="1"/>
          <p:nvPr/>
        </p:nvSpPr>
        <p:spPr>
          <a:xfrm>
            <a:off x="6643702" y="214290"/>
            <a:ext cx="2301828" cy="617427"/>
          </a:xfrm>
          <a:prstGeom prst="rect">
            <a:avLst/>
          </a:prstGeom>
          <a:noFill/>
        </p:spPr>
        <p:txBody>
          <a:bodyPr wrap="square" lIns="93296" tIns="46648" rIns="93296" bIns="46648" rtlCol="0">
            <a:spAutoFit/>
          </a:bodyPr>
          <a:lstStyle/>
          <a:p>
            <a:r>
              <a:rPr lang="ru-RU" sz="1100" dirty="0"/>
              <a:t>Утверждаю</a:t>
            </a:r>
            <a:r>
              <a:rPr lang="en-US" sz="1100" dirty="0"/>
              <a:t>:</a:t>
            </a:r>
          </a:p>
          <a:p>
            <a:r>
              <a:rPr lang="ru-RU" sz="1100" dirty="0" smtClean="0"/>
              <a:t>Заведующий</a:t>
            </a:r>
            <a:r>
              <a:rPr lang="ru-RU" sz="1100" dirty="0"/>
              <a:t> </a:t>
            </a:r>
            <a:r>
              <a:rPr lang="ru-RU" sz="1100" dirty="0" smtClean="0"/>
              <a:t>____И.В Феоктистова</a:t>
            </a:r>
            <a:endParaRPr lang="ru-RU" sz="1100" dirty="0"/>
          </a:p>
          <a:p>
            <a:endParaRPr lang="ru-RU" sz="1200" dirty="0"/>
          </a:p>
        </p:txBody>
      </p:sp>
      <p:grpSp>
        <p:nvGrpSpPr>
          <p:cNvPr id="5" name="Group 2"/>
          <p:cNvGrpSpPr/>
          <p:nvPr/>
        </p:nvGrpSpPr>
        <p:grpSpPr>
          <a:xfrm>
            <a:off x="-31667" y="762637"/>
            <a:ext cx="9195578" cy="5666758"/>
            <a:chOff x="106199" y="1749809"/>
            <a:chExt cx="9011987" cy="4943748"/>
          </a:xfrm>
        </p:grpSpPr>
        <p:sp>
          <p:nvSpPr>
            <p:cNvPr id="6" name="Прямоугольник 33"/>
            <p:cNvSpPr/>
            <p:nvPr/>
          </p:nvSpPr>
          <p:spPr>
            <a:xfrm>
              <a:off x="208063" y="2208002"/>
              <a:ext cx="4181849" cy="1620408"/>
            </a:xfrm>
            <a:prstGeom prst="rect">
              <a:avLst/>
            </a:prstGeom>
            <a:solidFill>
              <a:srgbClr val="FFFFFF"/>
            </a:solidFill>
            <a:ln w="25400" cap="flat" cmpd="sng" algn="ctr">
              <a:solidFill>
                <a:srgbClr val="FFFFFF">
                  <a:shade val="50000"/>
                </a:srgbClr>
              </a:solidFill>
              <a:prstDash val="soli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pPr algn="ctr">
                <a:defRPr/>
              </a:pPr>
              <a:endParaRPr lang="ru-RU" kern="0" dirty="0">
                <a:solidFill>
                  <a:srgbClr val="FFFFFF"/>
                </a:solidFill>
                <a:latin typeface="Arial"/>
                <a:cs typeface="Arial"/>
              </a:endParaRPr>
            </a:p>
          </p:txBody>
        </p:sp>
        <p:sp>
          <p:nvSpPr>
            <p:cNvPr id="7" name="Прямоугольник 34"/>
            <p:cNvSpPr/>
            <p:nvPr/>
          </p:nvSpPr>
          <p:spPr>
            <a:xfrm>
              <a:off x="156747" y="4452899"/>
              <a:ext cx="4181849" cy="2240658"/>
            </a:xfrm>
            <a:prstGeom prst="rect">
              <a:avLst/>
            </a:prstGeom>
            <a:solidFill>
              <a:srgbClr val="FFFFFF"/>
            </a:solidFill>
            <a:ln w="25400" cap="flat" cmpd="sng" algn="ctr">
              <a:solidFill>
                <a:srgbClr val="FFFFFF">
                  <a:shade val="50000"/>
                </a:srgbClr>
              </a:solidFill>
              <a:prstDash val="soli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pPr algn="ctr">
                <a:defRPr/>
              </a:pPr>
              <a:endParaRPr lang="ru-RU" kern="0" dirty="0">
                <a:solidFill>
                  <a:srgbClr val="FFFFFF"/>
                </a:solidFill>
                <a:latin typeface="Arial"/>
                <a:cs typeface="Arial"/>
              </a:endParaRPr>
            </a:p>
          </p:txBody>
        </p:sp>
        <p:sp>
          <p:nvSpPr>
            <p:cNvPr id="8" name="Прямоугольник 35"/>
            <p:cNvSpPr/>
            <p:nvPr/>
          </p:nvSpPr>
          <p:spPr>
            <a:xfrm>
              <a:off x="4497443" y="1942997"/>
              <a:ext cx="4620743" cy="2211139"/>
            </a:xfrm>
            <a:prstGeom prst="rect">
              <a:avLst/>
            </a:prstGeom>
            <a:solidFill>
              <a:srgbClr val="FFFFFF"/>
            </a:solidFill>
            <a:ln w="25400" cap="flat" cmpd="sng" algn="ctr">
              <a:solidFill>
                <a:srgbClr val="FFFFFF">
                  <a:shade val="50000"/>
                </a:srgbClr>
              </a:solidFill>
              <a:prstDash val="soli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pPr>
                <a:defRPr/>
              </a:pPr>
              <a:endParaRPr lang="ru-RU" sz="900" kern="0" dirty="0">
                <a:solidFill>
                  <a:srgbClr val="414142"/>
                </a:solidFill>
                <a:latin typeface="Arial"/>
                <a:cs typeface="Arial"/>
              </a:endParaRPr>
            </a:p>
          </p:txBody>
        </p:sp>
        <p:sp>
          <p:nvSpPr>
            <p:cNvPr id="9" name="Прямоугольник 36"/>
            <p:cNvSpPr/>
            <p:nvPr/>
          </p:nvSpPr>
          <p:spPr>
            <a:xfrm>
              <a:off x="4455294" y="4507778"/>
              <a:ext cx="4620743" cy="2142031"/>
            </a:xfrm>
            <a:prstGeom prst="rect">
              <a:avLst/>
            </a:prstGeom>
            <a:solidFill>
              <a:srgbClr val="FFFFFF"/>
            </a:solidFill>
            <a:ln w="25400" cap="flat" cmpd="sng" algn="ctr">
              <a:solidFill>
                <a:srgbClr val="FFFFFF">
                  <a:shade val="50000"/>
                </a:srgbClr>
              </a:solidFill>
              <a:prstDash val="soli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pPr algn="ctr">
                <a:defRPr/>
              </a:pPr>
              <a:endParaRPr lang="ru-RU" kern="0" dirty="0">
                <a:solidFill>
                  <a:srgbClr val="FFFFFF"/>
                </a:solidFill>
                <a:latin typeface="Arial"/>
                <a:cs typeface="Arial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572361" y="4246046"/>
              <a:ext cx="4233878" cy="2617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ru-RU"/>
              </a:defPPr>
              <a:lvl1pPr algn="ctr">
                <a:defRPr sz="1800" b="1" u="sng">
                  <a:solidFill>
                    <a:srgbClr val="3E87BD">
                      <a:lumMod val="75000"/>
                    </a:srgbClr>
                  </a:solidFill>
                </a:defRPr>
              </a:lvl1pPr>
            </a:lstStyle>
            <a:p>
              <a:pPr>
                <a:defRPr/>
              </a:pPr>
              <a:r>
                <a:rPr lang="en-US" sz="1100" kern="0" dirty="0">
                  <a:solidFill>
                    <a:schemeClr val="tx2">
                      <a:lumMod val="90000"/>
                      <a:lumOff val="10000"/>
                    </a:schemeClr>
                  </a:solidFill>
                </a:rPr>
                <a:t>4</a:t>
              </a:r>
              <a:r>
                <a:rPr lang="ru-RU" sz="1100" kern="0" dirty="0">
                  <a:solidFill>
                    <a:schemeClr val="tx2">
                      <a:lumMod val="90000"/>
                      <a:lumOff val="10000"/>
                    </a:schemeClr>
                  </a:solidFill>
                </a:rPr>
                <a:t>. Ключевые события проекта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06199" y="4089537"/>
              <a:ext cx="4233878" cy="2313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ru-RU"/>
              </a:defPPr>
              <a:lvl1pPr>
                <a:defRPr sz="1600" b="1">
                  <a:solidFill>
                    <a:schemeClr val="accent6">
                      <a:lumMod val="75000"/>
                    </a:schemeClr>
                  </a:solidFill>
                </a:defRPr>
              </a:lvl1pPr>
            </a:lstStyle>
            <a:p>
              <a:pPr algn="ctr">
                <a:defRPr/>
              </a:pPr>
              <a:r>
                <a:rPr lang="en-US" sz="1100" u="sng" kern="0" dirty="0">
                  <a:solidFill>
                    <a:schemeClr val="tx2">
                      <a:lumMod val="90000"/>
                      <a:lumOff val="10000"/>
                    </a:schemeClr>
                  </a:solidFill>
                </a:rPr>
                <a:t>3</a:t>
              </a:r>
              <a:r>
                <a:rPr lang="ru-RU" sz="1100" u="sng" kern="0" dirty="0">
                  <a:solidFill>
                    <a:schemeClr val="tx2">
                      <a:lumMod val="90000"/>
                      <a:lumOff val="10000"/>
                    </a:schemeClr>
                  </a:solidFill>
                </a:rPr>
                <a:t>. Цели и плановый эффект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650821" y="1749809"/>
              <a:ext cx="4211640" cy="2617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1100" b="1" u="sng" kern="0" dirty="0">
                  <a:solidFill>
                    <a:schemeClr val="tx2">
                      <a:lumMod val="90000"/>
                      <a:lumOff val="10000"/>
                    </a:schemeClr>
                  </a:solidFill>
                </a:rPr>
                <a:t>2</a:t>
              </a:r>
              <a:r>
                <a:rPr lang="ru-RU" sz="1100" b="1" u="sng" kern="0" dirty="0">
                  <a:solidFill>
                    <a:schemeClr val="tx2">
                      <a:lumMod val="90000"/>
                      <a:lumOff val="10000"/>
                    </a:schemeClr>
                  </a:solidFill>
                </a:rPr>
                <a:t>. Обоснование выбора</a:t>
              </a:r>
            </a:p>
          </p:txBody>
        </p:sp>
        <p:sp>
          <p:nvSpPr>
            <p:cNvPr id="13" name="TextBox 65"/>
            <p:cNvSpPr txBox="1">
              <a:spLocks noChangeArrowheads="1"/>
            </p:cNvSpPr>
            <p:nvPr/>
          </p:nvSpPr>
          <p:spPr bwMode="auto">
            <a:xfrm>
              <a:off x="176260" y="2118868"/>
              <a:ext cx="4079446" cy="1691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rtlCol="0">
              <a:spAutoFit/>
            </a:bodyPr>
            <a:lstStyle>
              <a:defPPr>
                <a:defRPr lang="ru-RU"/>
              </a:defPPr>
              <a:lvl1pPr algn="ctr">
                <a:defRPr sz="1800" b="1" u="sng">
                  <a:solidFill>
                    <a:schemeClr val="accent6">
                      <a:lumMod val="75000"/>
                    </a:schemeClr>
                  </a:solidFill>
                </a:defRPr>
              </a:lvl1pPr>
            </a:lstStyle>
            <a:p>
              <a:pPr algn="just">
                <a:defRPr/>
              </a:pPr>
              <a:r>
                <a:rPr lang="ru-RU" altLang="ru-RU" sz="1200" kern="0" dirty="0" smtClean="0">
                  <a:solidFill>
                    <a:schemeClr val="tx1"/>
                  </a:solidFill>
                </a:rPr>
                <a:t>Заказчик проекта: </a:t>
              </a:r>
              <a:r>
                <a:rPr lang="ru-RU" altLang="ru-RU" sz="1200" b="0" u="none" kern="0" dirty="0">
                  <a:solidFill>
                    <a:schemeClr val="tx1"/>
                  </a:solidFill>
                </a:rPr>
                <a:t>Феоктистова </a:t>
              </a:r>
              <a:r>
                <a:rPr lang="ru-RU" altLang="ru-RU" sz="1200" b="0" u="none" kern="0" dirty="0" smtClean="0">
                  <a:solidFill>
                    <a:schemeClr val="tx1"/>
                  </a:solidFill>
                </a:rPr>
                <a:t>И.В., заведующий </a:t>
              </a:r>
              <a:r>
                <a:rPr lang="ru-RU" altLang="ru-RU" sz="1200" b="0" u="none" kern="0" dirty="0">
                  <a:solidFill>
                    <a:schemeClr val="tx1"/>
                  </a:solidFill>
                </a:rPr>
                <a:t>МАДОУ детский сад  №15 «Солнышко»</a:t>
              </a:r>
            </a:p>
            <a:p>
              <a:pPr algn="just">
                <a:defRPr/>
              </a:pPr>
              <a:r>
                <a:rPr lang="ru-RU" altLang="ru-RU" sz="1200" kern="0" dirty="0">
                  <a:solidFill>
                    <a:schemeClr val="tx1"/>
                  </a:solidFill>
                </a:rPr>
                <a:t>Владелец </a:t>
              </a:r>
              <a:r>
                <a:rPr lang="ru-RU" altLang="ru-RU" sz="1200" kern="0" dirty="0" smtClean="0">
                  <a:solidFill>
                    <a:schemeClr val="tx1"/>
                  </a:solidFill>
                </a:rPr>
                <a:t>проекта</a:t>
              </a:r>
              <a:r>
                <a:rPr lang="en-US" altLang="ru-RU" sz="1200" kern="0" dirty="0">
                  <a:solidFill>
                    <a:schemeClr val="tx1"/>
                  </a:solidFill>
                </a:rPr>
                <a:t>:</a:t>
              </a:r>
              <a:r>
                <a:rPr lang="ru-RU" altLang="ru-RU" sz="1200" b="0" u="none" kern="0" dirty="0">
                  <a:solidFill>
                    <a:schemeClr val="tx1"/>
                  </a:solidFill>
                </a:rPr>
                <a:t>  Феоктистова </a:t>
              </a:r>
              <a:r>
                <a:rPr lang="ru-RU" altLang="ru-RU" sz="1200" b="0" u="none" kern="0" dirty="0" smtClean="0">
                  <a:solidFill>
                    <a:schemeClr val="tx1"/>
                  </a:solidFill>
                </a:rPr>
                <a:t>И.В., заведующий </a:t>
              </a:r>
              <a:r>
                <a:rPr lang="ru-RU" altLang="ru-RU" sz="1200" b="0" u="none" kern="0" dirty="0">
                  <a:solidFill>
                    <a:schemeClr val="tx1"/>
                  </a:solidFill>
                </a:rPr>
                <a:t>МАДОУ детский сад  №15 «Солнышко»</a:t>
              </a:r>
            </a:p>
            <a:p>
              <a:pPr algn="just">
                <a:defRPr/>
              </a:pPr>
              <a:r>
                <a:rPr lang="ru-RU" altLang="ru-RU" sz="1200" kern="0" dirty="0" smtClean="0">
                  <a:solidFill>
                    <a:schemeClr val="tx1"/>
                  </a:solidFill>
                </a:rPr>
                <a:t>Периметр </a:t>
              </a:r>
              <a:r>
                <a:rPr lang="ru-RU" altLang="ru-RU" sz="1200" kern="0" dirty="0">
                  <a:solidFill>
                    <a:schemeClr val="tx1"/>
                  </a:solidFill>
                </a:rPr>
                <a:t>проекта</a:t>
              </a:r>
              <a:r>
                <a:rPr lang="en-US" altLang="ru-RU" sz="1200" kern="0" dirty="0" smtClean="0">
                  <a:solidFill>
                    <a:schemeClr val="tx1"/>
                  </a:solidFill>
                </a:rPr>
                <a:t>:</a:t>
              </a:r>
              <a:r>
                <a:rPr lang="ru-RU" altLang="ru-RU" sz="1200" kern="0" dirty="0" smtClean="0">
                  <a:solidFill>
                    <a:schemeClr val="tx1"/>
                  </a:solidFill>
                </a:rPr>
                <a:t> </a:t>
              </a:r>
              <a:r>
                <a:rPr lang="ru-RU" altLang="ru-RU" sz="1200" b="0" u="none" kern="0" dirty="0" smtClean="0">
                  <a:solidFill>
                    <a:schemeClr val="tx1"/>
                  </a:solidFill>
                </a:rPr>
                <a:t>методический кабинет, кабинеты специалистов </a:t>
              </a:r>
              <a:endParaRPr lang="ru-RU" altLang="ru-RU" sz="1200" b="0" u="none" kern="0" dirty="0">
                <a:solidFill>
                  <a:schemeClr val="tx1"/>
                </a:solidFill>
              </a:endParaRPr>
            </a:p>
            <a:p>
              <a:pPr algn="just">
                <a:defRPr/>
              </a:pPr>
              <a:r>
                <a:rPr lang="ru-RU" altLang="ru-RU" sz="1200" kern="0" dirty="0" smtClean="0">
                  <a:solidFill>
                    <a:schemeClr val="tx1"/>
                  </a:solidFill>
                </a:rPr>
                <a:t>Руководитель </a:t>
              </a:r>
              <a:r>
                <a:rPr lang="ru-RU" altLang="ru-RU" sz="1200" kern="0" dirty="0">
                  <a:solidFill>
                    <a:schemeClr val="tx1"/>
                  </a:solidFill>
                </a:rPr>
                <a:t>проекта</a:t>
              </a:r>
              <a:r>
                <a:rPr lang="en-US" altLang="ru-RU" sz="1200" kern="0" dirty="0">
                  <a:solidFill>
                    <a:schemeClr val="tx1"/>
                  </a:solidFill>
                </a:rPr>
                <a:t>:</a:t>
              </a:r>
              <a:r>
                <a:rPr lang="ru-RU" altLang="ru-RU" sz="1200" b="0" u="none" kern="0" dirty="0">
                  <a:solidFill>
                    <a:schemeClr val="tx1"/>
                  </a:solidFill>
                </a:rPr>
                <a:t>  </a:t>
              </a:r>
              <a:r>
                <a:rPr lang="ru-RU" altLang="ru-RU" sz="1200" b="0" u="none" kern="0" dirty="0" smtClean="0">
                  <a:solidFill>
                    <a:schemeClr val="tx1"/>
                  </a:solidFill>
                </a:rPr>
                <a:t>Ворошилова И.Н</a:t>
              </a:r>
              <a:r>
                <a:rPr lang="ru-RU" altLang="ru-RU" sz="1200" b="0" u="none" kern="0" dirty="0" smtClean="0">
                  <a:solidFill>
                    <a:srgbClr val="3E87BD">
                      <a:lumMod val="75000"/>
                    </a:srgbClr>
                  </a:solidFill>
                </a:rPr>
                <a:t>., </a:t>
              </a:r>
              <a:r>
                <a:rPr lang="ru-RU" altLang="ru-RU" sz="1200" b="0" u="none" kern="0" dirty="0" smtClean="0">
                  <a:solidFill>
                    <a:schemeClr val="tx1"/>
                  </a:solidFill>
                </a:rPr>
                <a:t>заместитель заведующего</a:t>
              </a:r>
              <a:endParaRPr lang="ru-RU" altLang="ru-RU" sz="1200" b="0" u="none" kern="0" dirty="0">
                <a:solidFill>
                  <a:schemeClr val="tx1"/>
                </a:solidFill>
              </a:endParaRPr>
            </a:p>
            <a:p>
              <a:pPr algn="just">
                <a:defRPr/>
              </a:pPr>
              <a:r>
                <a:rPr lang="ru-RU" altLang="ru-RU" sz="1200" kern="0" dirty="0">
                  <a:solidFill>
                    <a:schemeClr val="tx1"/>
                  </a:solidFill>
                </a:rPr>
                <a:t>Команда проекта</a:t>
              </a:r>
              <a:r>
                <a:rPr lang="en-US" altLang="ru-RU" sz="1200" kern="0" dirty="0" smtClean="0">
                  <a:solidFill>
                    <a:schemeClr val="tx1"/>
                  </a:solidFill>
                </a:rPr>
                <a:t>:</a:t>
              </a:r>
              <a:r>
                <a:rPr lang="ru-RU" altLang="ru-RU" sz="1200" kern="0" dirty="0" smtClean="0">
                  <a:solidFill>
                    <a:schemeClr val="tx1"/>
                  </a:solidFill>
                </a:rPr>
                <a:t> </a:t>
              </a:r>
              <a:r>
                <a:rPr lang="ru-RU" altLang="ru-RU" sz="1200" b="0" u="none" kern="0" dirty="0" smtClean="0">
                  <a:solidFill>
                    <a:schemeClr val="tx1"/>
                  </a:solidFill>
                </a:rPr>
                <a:t>заместитель заведующего, педагог-психолог, председатель </a:t>
              </a:r>
              <a:r>
                <a:rPr lang="ru-RU" altLang="ru-RU" sz="1200" b="0" u="none" kern="0" dirty="0" err="1" smtClean="0">
                  <a:solidFill>
                    <a:schemeClr val="tx1"/>
                  </a:solidFill>
                </a:rPr>
                <a:t>ППк</a:t>
              </a:r>
              <a:endParaRPr lang="ru-RU" altLang="ru-RU" sz="1200" b="0" u="none" kern="0" dirty="0">
                <a:solidFill>
                  <a:schemeClr val="tx1"/>
                </a:solidFill>
              </a:endParaRPr>
            </a:p>
          </p:txBody>
        </p:sp>
        <p:sp>
          <p:nvSpPr>
            <p:cNvPr id="15" name="TextBox 14"/>
            <p:cNvSpPr txBox="1">
              <a:spLocks noChangeArrowheads="1"/>
            </p:cNvSpPr>
            <p:nvPr/>
          </p:nvSpPr>
          <p:spPr bwMode="auto">
            <a:xfrm>
              <a:off x="4548759" y="2070485"/>
              <a:ext cx="4527278" cy="197353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 rtlCol="0" anchor="ctr">
              <a:spAutoFit/>
            </a:bodyPr>
            <a:lstStyle>
              <a:defPPr>
                <a:defRPr lang="ru-RU"/>
              </a:defPPr>
              <a:lvl1pPr eaLnBrk="1" hangingPunct="1">
                <a:spcBef>
                  <a:spcPts val="300"/>
                </a:spcBef>
                <a:spcAft>
                  <a:spcPts val="300"/>
                </a:spcAft>
                <a:defRPr sz="1400">
                  <a:solidFill>
                    <a:srgbClr val="414142"/>
                  </a:solidFill>
                </a:defRPr>
              </a:lvl1pPr>
            </a:lstStyle>
            <a:p>
              <a:pPr marL="233241" lvl="0" indent="-233241">
                <a:defRPr/>
              </a:pPr>
              <a:r>
                <a:rPr lang="ru-RU" altLang="ru-RU" sz="1200" b="1" u="sng" kern="0" dirty="0" smtClean="0">
                  <a:solidFill>
                    <a:schemeClr val="tx1"/>
                  </a:solidFill>
                </a:rPr>
                <a:t>Ключевой </a:t>
              </a:r>
              <a:r>
                <a:rPr lang="ru-RU" altLang="ru-RU" sz="1200" b="1" u="sng" kern="0" dirty="0">
                  <a:solidFill>
                    <a:schemeClr val="tx1"/>
                  </a:solidFill>
                </a:rPr>
                <a:t>риск</a:t>
              </a:r>
              <a:r>
                <a:rPr lang="ru-RU" altLang="ru-RU" sz="1200" b="1" u="sng" kern="0" dirty="0" smtClean="0">
                  <a:solidFill>
                    <a:schemeClr val="tx1"/>
                  </a:solidFill>
                </a:rPr>
                <a:t>:</a:t>
              </a:r>
              <a:r>
                <a:rPr lang="ru-RU" altLang="ru-RU" sz="1200" kern="0" dirty="0" smtClean="0">
                  <a:solidFill>
                    <a:schemeClr val="tx1"/>
                  </a:solidFill>
                </a:rPr>
                <a:t> невыполнение сроков предоставления информации об обучающихся целевых групп, что повлечет нарушения в обеспечении качества организации КРР в соответствии с ФОП ДО</a:t>
              </a:r>
            </a:p>
            <a:p>
              <a:pPr marL="233241" lvl="0" indent="-233241">
                <a:defRPr/>
              </a:pPr>
              <a:r>
                <a:rPr lang="ru-RU" altLang="ru-RU" sz="1200" b="1" u="sng" kern="0" dirty="0" smtClean="0">
                  <a:solidFill>
                    <a:schemeClr val="tx1"/>
                  </a:solidFill>
                </a:rPr>
                <a:t>Последствия: </a:t>
              </a:r>
              <a:r>
                <a:rPr lang="ru-RU" altLang="ru-RU" sz="1200" kern="0" dirty="0" smtClean="0">
                  <a:solidFill>
                    <a:schemeClr val="tx1"/>
                  </a:solidFill>
                </a:rPr>
                <a:t>неэффективная организация психолого-педагогической работы с обучающимися целевых групп</a:t>
              </a:r>
            </a:p>
            <a:p>
              <a:pPr marL="233241" lvl="0" indent="-233241">
                <a:defRPr/>
              </a:pPr>
              <a:r>
                <a:rPr lang="ru-RU" altLang="ru-RU" sz="1200" b="1" u="sng" kern="0" dirty="0" smtClean="0">
                  <a:solidFill>
                    <a:schemeClr val="tx1"/>
                  </a:solidFill>
                </a:rPr>
                <a:t>Причина возникновения: </a:t>
              </a:r>
              <a:r>
                <a:rPr lang="ru-RU" altLang="ru-RU" sz="1200" kern="0" dirty="0" smtClean="0">
                  <a:solidFill>
                    <a:schemeClr val="tx1"/>
                  </a:solidFill>
                </a:rPr>
                <a:t>отсутствие алгоритмизации заполнения ИОМ, ведение ИОМ ручным способом</a:t>
              </a:r>
              <a:endParaRPr lang="ru-RU" altLang="ru-RU" sz="1200" b="1" u="sng" kern="0" dirty="0" smtClean="0">
                <a:solidFill>
                  <a:schemeClr val="tx1"/>
                </a:solidFill>
              </a:endParaRPr>
            </a:p>
            <a:p>
              <a:pPr marL="233241" indent="-233241">
                <a:defRPr/>
              </a:pPr>
              <a:r>
                <a:rPr lang="ru-RU" altLang="ru-RU" sz="1200" b="1" u="sng" kern="0" dirty="0" smtClean="0">
                  <a:solidFill>
                    <a:schemeClr val="tx1"/>
                  </a:solidFill>
                </a:rPr>
                <a:t>Ценность для заказчика: </a:t>
              </a:r>
              <a:r>
                <a:rPr lang="ru-RU" altLang="ru-RU" sz="1200" kern="0" dirty="0" smtClean="0">
                  <a:solidFill>
                    <a:schemeClr val="tx1"/>
                  </a:solidFill>
                </a:rPr>
                <a:t>возможность оперативного сбора информации об обучающихся целевых групп, сокращение временных затрат педагогов по ведению документации, стандартизированное заполнение ИОМ</a:t>
              </a:r>
              <a:endParaRPr lang="ru-RU" altLang="ru-RU" sz="1200" b="1" u="sng" kern="0" dirty="0" smtClean="0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81389" y="1818849"/>
              <a:ext cx="4211640" cy="2282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33241" indent="-233241" algn="ctr">
                <a:buAutoNum type="arabicPeriod"/>
                <a:defRPr/>
              </a:pPr>
              <a:r>
                <a:rPr lang="ru-RU" sz="1100" b="1" u="sng" kern="0" dirty="0">
                  <a:solidFill>
                    <a:schemeClr val="tx2">
                      <a:lumMod val="90000"/>
                      <a:lumOff val="10000"/>
                    </a:schemeClr>
                  </a:solidFill>
                </a:rPr>
                <a:t>Вовлеченные лица и рамки </a:t>
              </a:r>
              <a:r>
                <a:rPr lang="ru-RU" sz="1100" b="1" u="sng" kern="0" dirty="0" smtClean="0">
                  <a:solidFill>
                    <a:schemeClr val="tx2">
                      <a:lumMod val="90000"/>
                      <a:lumOff val="10000"/>
                    </a:schemeClr>
                  </a:solidFill>
                </a:rPr>
                <a:t>проекта</a:t>
              </a:r>
              <a:endParaRPr lang="ru-RU" sz="1100" b="1" u="sng" kern="0" dirty="0">
                <a:solidFill>
                  <a:schemeClr val="tx2">
                    <a:lumMod val="90000"/>
                    <a:lumOff val="10000"/>
                  </a:schemeClr>
                </a:solidFill>
              </a:endParaRPr>
            </a:p>
          </p:txBody>
        </p:sp>
      </p:grpSp>
      <p:graphicFrame>
        <p:nvGraphicFramePr>
          <p:cNvPr id="17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278246"/>
              </p:ext>
            </p:extLst>
          </p:nvPr>
        </p:nvGraphicFramePr>
        <p:xfrm>
          <a:off x="19911" y="3982494"/>
          <a:ext cx="4207459" cy="2287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55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96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2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4717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</a:rPr>
                        <a:t>Наименование </a:t>
                      </a:r>
                      <a:r>
                        <a:rPr lang="ru-RU" sz="12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200" b="1" baseline="0" dirty="0" smtClean="0">
                          <a:solidFill>
                            <a:schemeClr val="tx1"/>
                          </a:solidFill>
                        </a:rPr>
                        <a:t>показателя</a:t>
                      </a:r>
                      <a:endParaRPr lang="ru-RU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u="non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Текущий</a:t>
                      </a:r>
                      <a:r>
                        <a:rPr lang="ru-RU" sz="1200" b="1" u="non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показатель</a:t>
                      </a:r>
                      <a:endParaRPr lang="ru-RU" sz="1200" b="1" u="non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u="non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Целевой показатель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47775">
                <a:tc>
                  <a:txBody>
                    <a:bodyPr/>
                    <a:lstStyle/>
                    <a:p>
                      <a:pPr eaLnBrk="1" hangingPunct="1">
                        <a:spcBef>
                          <a:spcPct val="0"/>
                        </a:spcBef>
                        <a:buFont typeface="Arial" pitchFamily="34" charset="0"/>
                        <a:buChar char="•"/>
                        <a:tabLst>
                          <a:tab pos="111125" algn="l"/>
                        </a:tabLst>
                        <a:defRPr/>
                      </a:pPr>
                      <a:r>
                        <a:rPr lang="ru-RU" sz="1200" dirty="0" smtClean="0"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уменьшение  временных затрат при получении,</a:t>
                      </a:r>
                      <a:r>
                        <a:rPr lang="ru-RU" sz="1200" baseline="0" dirty="0" smtClean="0"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систематизации и</a:t>
                      </a:r>
                      <a:r>
                        <a:rPr lang="ru-RU" sz="1200" dirty="0" smtClean="0"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анализе данных об обучающихся целевых групп</a:t>
                      </a:r>
                    </a:p>
                    <a:p>
                      <a:pPr eaLnBrk="1" hangingPunct="1">
                        <a:spcBef>
                          <a:spcPct val="0"/>
                        </a:spcBef>
                        <a:buFont typeface="Arial" pitchFamily="34" charset="0"/>
                        <a:buChar char="•"/>
                        <a:tabLst>
                          <a:tab pos="111125" algn="l"/>
                        </a:tabLst>
                        <a:defRPr/>
                      </a:pPr>
                      <a:r>
                        <a:rPr lang="ru-RU" sz="1200" dirty="0" smtClean="0"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уменьшение временных затрат при составлении</a:t>
                      </a:r>
                      <a:r>
                        <a:rPr lang="ru-RU" sz="1200" baseline="0" dirty="0" smtClean="0"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ИОМ</a:t>
                      </a:r>
                      <a:endParaRPr lang="ru-RU" sz="1200" dirty="0" smtClean="0">
                        <a:latin typeface="+mn-lt"/>
                        <a:cs typeface="Times New Roman" pitchFamily="18" charset="0"/>
                      </a:endParaRPr>
                    </a:p>
                  </a:txBody>
                  <a:tcPr marL="0" marT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68580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endParaRPr lang="ru-RU" sz="10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Franklin Gothic Medium"/>
                        <a:cs typeface="Times New Roman" pitchFamily="18" charset="0"/>
                      </a:endParaRPr>
                    </a:p>
                    <a:p>
                      <a:pPr marL="68580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Franklin Gothic Medium"/>
                          <a:cs typeface="Times New Roman" pitchFamily="18" charset="0"/>
                        </a:rPr>
                        <a:t>10 рабочих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Franklin Gothic Medium"/>
                          <a:cs typeface="Times New Roman" pitchFamily="18" charset="0"/>
                        </a:rPr>
                        <a:t> дней</a:t>
                      </a:r>
                    </a:p>
                    <a:p>
                      <a:pPr marL="68580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endParaRPr lang="ru-RU" sz="1000" b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Franklin Gothic Medium"/>
                        <a:cs typeface="Times New Roman" pitchFamily="18" charset="0"/>
                      </a:endParaRPr>
                    </a:p>
                    <a:p>
                      <a:pPr marL="68580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endParaRPr lang="ru-RU" sz="1000" b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Franklin Gothic Medium"/>
                        <a:cs typeface="Times New Roman" pitchFamily="18" charset="0"/>
                      </a:endParaRPr>
                    </a:p>
                    <a:p>
                      <a:pPr marL="68580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Franklin Gothic Medium"/>
                          <a:cs typeface="Times New Roman" pitchFamily="18" charset="0"/>
                        </a:rPr>
                        <a:t>16 ч</a:t>
                      </a:r>
                      <a:endParaRPr lang="ru-RU" sz="10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Franklin Gothic Medium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68580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endParaRPr lang="ru-RU" sz="10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Franklin Gothic Medium"/>
                        <a:cs typeface="Times New Roman" pitchFamily="18" charset="0"/>
                      </a:endParaRPr>
                    </a:p>
                    <a:p>
                      <a:pPr marL="68580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Franklin Gothic Medium"/>
                          <a:cs typeface="Times New Roman" pitchFamily="18" charset="0"/>
                        </a:rPr>
                        <a:t>5 рабочих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Franklin Gothic Medium"/>
                          <a:cs typeface="Times New Roman" pitchFamily="18" charset="0"/>
                        </a:rPr>
                        <a:t> дней</a:t>
                      </a:r>
                    </a:p>
                    <a:p>
                      <a:pPr marL="68580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endParaRPr lang="ru-RU" sz="1000" b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Franklin Gothic Medium"/>
                        <a:cs typeface="Times New Roman" pitchFamily="18" charset="0"/>
                      </a:endParaRPr>
                    </a:p>
                    <a:p>
                      <a:pPr marL="68580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endParaRPr lang="ru-RU" sz="1000" b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Franklin Gothic Medium"/>
                        <a:cs typeface="Times New Roman" pitchFamily="18" charset="0"/>
                      </a:endParaRPr>
                    </a:p>
                    <a:p>
                      <a:pPr marL="68580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Franklin Gothic Medium"/>
                          <a:cs typeface="Times New Roman" pitchFamily="18" charset="0"/>
                        </a:rPr>
                        <a:t>3 ч</a:t>
                      </a:r>
                      <a:endParaRPr lang="ru-RU" sz="10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Franklin Gothic Medium"/>
                        <a:cs typeface="Times New Roman" pitchFamily="18" charset="0"/>
                      </a:endParaRPr>
                    </a:p>
                    <a:p>
                      <a:pPr marL="68580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endParaRPr lang="ru-RU" sz="10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Franklin Gothic Medium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8" name="TextBox 14"/>
          <p:cNvSpPr txBox="1">
            <a:spLocks noChangeArrowheads="1"/>
          </p:cNvSpPr>
          <p:nvPr/>
        </p:nvSpPr>
        <p:spPr bwMode="auto">
          <a:xfrm>
            <a:off x="4493685" y="4153317"/>
            <a:ext cx="4670226" cy="23101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3296" tIns="46648" rIns="93296" bIns="46648" rtlCol="0">
            <a:spAutoFit/>
          </a:bodyPr>
          <a:lstStyle>
            <a:defPPr>
              <a:defRPr lang="ru-RU"/>
            </a:defPPr>
            <a:lvl1pPr eaLnBrk="1" hangingPunct="1">
              <a:spcBef>
                <a:spcPts val="300"/>
              </a:spcBef>
              <a:spcAft>
                <a:spcPts val="300"/>
              </a:spcAft>
              <a:defRPr sz="1400">
                <a:solidFill>
                  <a:srgbClr val="414142"/>
                </a:solidFill>
              </a:defRPr>
            </a:lvl1pPr>
          </a:lstStyle>
          <a:p>
            <a:pPr marL="173311" indent="-173311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1200" kern="0" dirty="0">
                <a:solidFill>
                  <a:schemeClr val="tx1"/>
                </a:solidFill>
              </a:rPr>
              <a:t>1. Старт проекта – </a:t>
            </a:r>
            <a:r>
              <a:rPr lang="ru-RU" altLang="ru-RU" sz="1200" kern="0" dirty="0" smtClean="0">
                <a:solidFill>
                  <a:schemeClr val="tx1"/>
                </a:solidFill>
              </a:rPr>
              <a:t>13.01. 2025</a:t>
            </a:r>
            <a:endParaRPr lang="ru-RU" altLang="ru-RU" sz="1200" kern="0" dirty="0">
              <a:solidFill>
                <a:schemeClr val="tx1"/>
              </a:solidFill>
            </a:endParaRPr>
          </a:p>
          <a:p>
            <a:pPr marL="233241" indent="-233241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kern="0" dirty="0">
                <a:solidFill>
                  <a:schemeClr val="tx1"/>
                </a:solidFill>
              </a:rPr>
              <a:t>2. Диагностика и целевое состояние – </a:t>
            </a:r>
            <a:r>
              <a:rPr lang="ru-RU" sz="1200" kern="0" dirty="0" smtClean="0">
                <a:solidFill>
                  <a:schemeClr val="tx1"/>
                </a:solidFill>
              </a:rPr>
              <a:t>13.01.2025 </a:t>
            </a:r>
            <a:r>
              <a:rPr lang="ru-RU" sz="1200" kern="0" dirty="0">
                <a:solidFill>
                  <a:schemeClr val="tx1"/>
                </a:solidFill>
              </a:rPr>
              <a:t>-  </a:t>
            </a:r>
            <a:r>
              <a:rPr lang="ru-RU" sz="1200" kern="0" dirty="0" smtClean="0">
                <a:solidFill>
                  <a:schemeClr val="tx1"/>
                </a:solidFill>
              </a:rPr>
              <a:t>13.03.2025</a:t>
            </a:r>
            <a:endParaRPr lang="ru-RU" sz="1200" kern="0" dirty="0">
              <a:solidFill>
                <a:schemeClr val="tx1"/>
              </a:solidFill>
            </a:endParaRPr>
          </a:p>
          <a:p>
            <a:pPr marL="233241" indent="-233241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200" kern="0" dirty="0">
                <a:solidFill>
                  <a:schemeClr val="tx1"/>
                </a:solidFill>
              </a:rPr>
              <a:t>Разработка текущей карты процесса </a:t>
            </a:r>
            <a:r>
              <a:rPr lang="ru-RU" sz="1200" kern="0" dirty="0" smtClean="0">
                <a:solidFill>
                  <a:schemeClr val="tx1"/>
                </a:solidFill>
              </a:rPr>
              <a:t>-13.01.2025 – 13.02.2025</a:t>
            </a:r>
            <a:endParaRPr lang="ru-RU" sz="1200" kern="0" dirty="0">
              <a:solidFill>
                <a:schemeClr val="tx1"/>
              </a:solidFill>
            </a:endParaRPr>
          </a:p>
          <a:p>
            <a:pPr marL="233241" indent="-233241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200" kern="0" dirty="0">
                <a:solidFill>
                  <a:schemeClr val="tx1"/>
                </a:solidFill>
              </a:rPr>
              <a:t>Разработка целевой карты процесса - </a:t>
            </a:r>
            <a:r>
              <a:rPr lang="ru-RU" sz="1200" kern="0" dirty="0" smtClean="0">
                <a:solidFill>
                  <a:schemeClr val="tx1"/>
                </a:solidFill>
              </a:rPr>
              <a:t>13.02.2021 </a:t>
            </a:r>
            <a:r>
              <a:rPr lang="ru-RU" sz="1200" kern="0" dirty="0">
                <a:solidFill>
                  <a:schemeClr val="tx1"/>
                </a:solidFill>
              </a:rPr>
              <a:t>- </a:t>
            </a:r>
            <a:r>
              <a:rPr lang="ru-RU" sz="1200" kern="0" dirty="0" smtClean="0">
                <a:solidFill>
                  <a:schemeClr val="tx1"/>
                </a:solidFill>
              </a:rPr>
              <a:t>01.03.2025</a:t>
            </a:r>
            <a:endParaRPr lang="ru-RU" sz="1200" kern="0" dirty="0">
              <a:solidFill>
                <a:schemeClr val="tx1"/>
              </a:solidFill>
            </a:endParaRPr>
          </a:p>
          <a:p>
            <a:pPr marL="233241" indent="-233241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kern="0" dirty="0">
                <a:solidFill>
                  <a:schemeClr val="tx1"/>
                </a:solidFill>
              </a:rPr>
              <a:t>3. Внедрение улучшений – </a:t>
            </a:r>
            <a:r>
              <a:rPr lang="ru-RU" sz="1200" kern="0" dirty="0" smtClean="0">
                <a:solidFill>
                  <a:schemeClr val="tx1"/>
                </a:solidFill>
              </a:rPr>
              <a:t>до 30.05.2025 </a:t>
            </a:r>
            <a:endParaRPr lang="en-US" sz="1200" kern="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kern="0" dirty="0" smtClean="0">
                <a:solidFill>
                  <a:schemeClr val="tx1"/>
                </a:solidFill>
              </a:rPr>
              <a:t>4. Совещание </a:t>
            </a:r>
            <a:r>
              <a:rPr lang="ru-RU" sz="1200" kern="0" dirty="0">
                <a:solidFill>
                  <a:schemeClr val="tx1"/>
                </a:solidFill>
              </a:rPr>
              <a:t>по защите подходов внедрения – </a:t>
            </a:r>
            <a:r>
              <a:rPr lang="ru-RU" sz="1200" kern="0" dirty="0" smtClean="0">
                <a:solidFill>
                  <a:schemeClr val="tx1"/>
                </a:solidFill>
              </a:rPr>
              <a:t>10.03.2025</a:t>
            </a:r>
            <a:endParaRPr lang="ru-RU" sz="1200" kern="0" dirty="0">
              <a:solidFill>
                <a:schemeClr val="tx1"/>
              </a:solidFill>
            </a:endParaRPr>
          </a:p>
          <a:p>
            <a:pPr marL="233241" indent="-233241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kern="0" dirty="0">
                <a:solidFill>
                  <a:schemeClr val="tx1"/>
                </a:solidFill>
              </a:rPr>
              <a:t>4. Закрепление результатов и закрытие проекта – </a:t>
            </a:r>
            <a:r>
              <a:rPr lang="ru-RU" sz="1200" kern="0" dirty="0" smtClean="0">
                <a:solidFill>
                  <a:schemeClr val="tx1"/>
                </a:solidFill>
              </a:rPr>
              <a:t>10.03.2025 </a:t>
            </a:r>
            <a:r>
              <a:rPr lang="ru-RU" sz="1200" kern="0" dirty="0">
                <a:solidFill>
                  <a:schemeClr val="tx1"/>
                </a:solidFill>
              </a:rPr>
              <a:t>- </a:t>
            </a:r>
            <a:r>
              <a:rPr lang="ru-RU" sz="1200" kern="0" dirty="0" smtClean="0">
                <a:solidFill>
                  <a:schemeClr val="tx1"/>
                </a:solidFill>
              </a:rPr>
              <a:t>30.05.2025</a:t>
            </a:r>
            <a:endParaRPr lang="en-US" sz="1200" kern="0" dirty="0">
              <a:solidFill>
                <a:schemeClr val="tx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786446" y="6429396"/>
            <a:ext cx="3143240" cy="263484"/>
          </a:xfrm>
          <a:prstGeom prst="rect">
            <a:avLst/>
          </a:prstGeom>
          <a:noFill/>
        </p:spPr>
        <p:txBody>
          <a:bodyPr wrap="square" lIns="93296" tIns="46648" rIns="93296" bIns="46648" rtlCol="0">
            <a:spAutoFit/>
          </a:bodyPr>
          <a:lstStyle/>
          <a:p>
            <a:r>
              <a:rPr lang="ru-RU" sz="1100" dirty="0"/>
              <a:t>Руководитель проекта</a:t>
            </a:r>
            <a:r>
              <a:rPr lang="en-US" sz="1100" dirty="0" smtClean="0"/>
              <a:t>:</a:t>
            </a:r>
            <a:r>
              <a:rPr lang="ru-RU" sz="1100" dirty="0" smtClean="0"/>
              <a:t>_____И.Н Ворошилова</a:t>
            </a:r>
            <a:endParaRPr lang="ru-RU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281566" y="137264"/>
            <a:ext cx="864815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1600" b="1" dirty="0" smtClean="0">
                <a:latin typeface="+mj-lt"/>
                <a:ea typeface="+mj-ea"/>
                <a:cs typeface="+mj-cs"/>
              </a:rPr>
              <a:t>Карта </a:t>
            </a:r>
            <a:r>
              <a:rPr lang="ru-RU" sz="1600" b="1" u="sng" dirty="0" smtClean="0">
                <a:latin typeface="+mj-lt"/>
                <a:ea typeface="+mj-ea"/>
                <a:cs typeface="+mj-cs"/>
              </a:rPr>
              <a:t>т</a:t>
            </a:r>
            <a:r>
              <a:rPr kumimoji="0" lang="ru-RU" sz="1600" b="1" i="0" u="sng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екущего</a:t>
            </a:r>
            <a:r>
              <a:rPr kumimoji="0" lang="ru-RU" sz="16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состояния </a:t>
            </a:r>
            <a:r>
              <a:rPr lang="ru-RU" sz="1600" b="1" dirty="0"/>
              <a:t>заполнения индивидуального образовательного маршрута  (ИОМ) обучающегося в ДОО</a:t>
            </a: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16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Пятно 1 7"/>
          <p:cNvSpPr/>
          <p:nvPr/>
        </p:nvSpPr>
        <p:spPr>
          <a:xfrm>
            <a:off x="942956" y="1639927"/>
            <a:ext cx="914400" cy="914400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1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Пятно 1 8"/>
          <p:cNvSpPr/>
          <p:nvPr/>
        </p:nvSpPr>
        <p:spPr>
          <a:xfrm>
            <a:off x="4905150" y="2526671"/>
            <a:ext cx="914400" cy="914400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2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Пятно 1 10"/>
          <p:cNvSpPr/>
          <p:nvPr/>
        </p:nvSpPr>
        <p:spPr>
          <a:xfrm>
            <a:off x="3491081" y="2351465"/>
            <a:ext cx="914400" cy="914400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1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Пятно 1 11"/>
          <p:cNvSpPr/>
          <p:nvPr/>
        </p:nvSpPr>
        <p:spPr>
          <a:xfrm>
            <a:off x="4923434" y="4053452"/>
            <a:ext cx="914400" cy="914400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1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7191" y="5621518"/>
            <a:ext cx="4500594" cy="126188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600" b="1" dirty="0" smtClean="0"/>
              <a:t>Наименование проблемы</a:t>
            </a:r>
          </a:p>
          <a:p>
            <a:r>
              <a:rPr lang="ru-RU" sz="1600" dirty="0" smtClean="0"/>
              <a:t>1-</a:t>
            </a:r>
            <a:r>
              <a:rPr lang="ru-RU" dirty="0" smtClean="0"/>
              <a:t> </a:t>
            </a:r>
            <a:r>
              <a:rPr lang="ru-RU" sz="1400" dirty="0" smtClean="0"/>
              <a:t>временные потери (рабочее время)</a:t>
            </a:r>
          </a:p>
          <a:p>
            <a:r>
              <a:rPr lang="ru-RU" sz="1400" dirty="0" smtClean="0"/>
              <a:t>2- расход бумаги </a:t>
            </a:r>
          </a:p>
          <a:p>
            <a:r>
              <a:rPr lang="ru-RU" sz="1400" dirty="0" smtClean="0"/>
              <a:t>3 –необходимость передачи документа вручную на бумажном носителе  </a:t>
            </a:r>
            <a:endParaRPr lang="ru-RU" sz="1400" dirty="0"/>
          </a:p>
        </p:txBody>
      </p:sp>
      <p:sp>
        <p:nvSpPr>
          <p:cNvPr id="14" name="Пятно 1 13"/>
          <p:cNvSpPr/>
          <p:nvPr/>
        </p:nvSpPr>
        <p:spPr>
          <a:xfrm>
            <a:off x="8229600" y="1000108"/>
            <a:ext cx="914400" cy="914400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3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630031" y="1833134"/>
            <a:ext cx="2643206" cy="52322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Планирование действий по заполнению ИОМ</a:t>
            </a:r>
            <a:endParaRPr lang="ru-RU" sz="1400" dirty="0"/>
          </a:p>
        </p:txBody>
      </p:sp>
      <p:sp>
        <p:nvSpPr>
          <p:cNvPr id="30" name="TextBox 29"/>
          <p:cNvSpPr txBox="1"/>
          <p:nvPr/>
        </p:nvSpPr>
        <p:spPr>
          <a:xfrm>
            <a:off x="171829" y="790048"/>
            <a:ext cx="2643206" cy="738664"/>
          </a:xfrm>
          <a:prstGeom prst="rect">
            <a:avLst/>
          </a:prstGeom>
          <a:noFill/>
          <a:ln w="952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Назначение даты сдачи заполненных ИОМ</a:t>
            </a:r>
          </a:p>
          <a:p>
            <a:endParaRPr lang="ru-RU" sz="1400" dirty="0"/>
          </a:p>
        </p:txBody>
      </p:sp>
      <p:sp>
        <p:nvSpPr>
          <p:cNvPr id="31" name="TextBox 30"/>
          <p:cNvSpPr txBox="1"/>
          <p:nvPr/>
        </p:nvSpPr>
        <p:spPr>
          <a:xfrm>
            <a:off x="5545048" y="957811"/>
            <a:ext cx="2643206" cy="7386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Запрос у заместителя заведующего формы ИОМ (бумажный вариант)</a:t>
            </a:r>
            <a:endParaRPr lang="ru-RU" sz="1400" dirty="0"/>
          </a:p>
        </p:txBody>
      </p:sp>
      <p:sp>
        <p:nvSpPr>
          <p:cNvPr id="32" name="TextBox 31"/>
          <p:cNvSpPr txBox="1"/>
          <p:nvPr/>
        </p:nvSpPr>
        <p:spPr>
          <a:xfrm>
            <a:off x="6143638" y="2121320"/>
            <a:ext cx="2643206" cy="52322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Сбор информации для заполнения ИОМ</a:t>
            </a:r>
            <a:endParaRPr lang="ru-RU" sz="1400" dirty="0"/>
          </a:p>
        </p:txBody>
      </p:sp>
      <p:sp>
        <p:nvSpPr>
          <p:cNvPr id="33" name="TextBox 32"/>
          <p:cNvSpPr txBox="1"/>
          <p:nvPr/>
        </p:nvSpPr>
        <p:spPr>
          <a:xfrm>
            <a:off x="5965042" y="5071051"/>
            <a:ext cx="2643206" cy="30777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Сдача заполненных ИОМ </a:t>
            </a:r>
            <a:endParaRPr lang="ru-RU" sz="1400" dirty="0"/>
          </a:p>
        </p:txBody>
      </p:sp>
      <p:sp>
        <p:nvSpPr>
          <p:cNvPr id="34" name="TextBox 33"/>
          <p:cNvSpPr txBox="1"/>
          <p:nvPr/>
        </p:nvSpPr>
        <p:spPr>
          <a:xfrm>
            <a:off x="1762275" y="3968313"/>
            <a:ext cx="2643206" cy="52322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Получение информации для обновления ИОМ</a:t>
            </a:r>
            <a:endParaRPr lang="ru-RU" sz="1400" dirty="0"/>
          </a:p>
        </p:txBody>
      </p:sp>
      <p:sp>
        <p:nvSpPr>
          <p:cNvPr id="35" name="Пятно 1 34"/>
          <p:cNvSpPr/>
          <p:nvPr/>
        </p:nvSpPr>
        <p:spPr>
          <a:xfrm>
            <a:off x="2686040" y="4464428"/>
            <a:ext cx="914400" cy="914400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2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883919" y="3275207"/>
            <a:ext cx="2643206" cy="7386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Заполнение разделов ИОМ согласно рекомендациям ТПМПК, </a:t>
            </a:r>
            <a:r>
              <a:rPr lang="ru-RU" sz="1400" dirty="0" err="1" smtClean="0"/>
              <a:t>ППк</a:t>
            </a:r>
            <a:endParaRPr lang="ru-RU" sz="1400" dirty="0"/>
          </a:p>
        </p:txBody>
      </p:sp>
      <p:sp>
        <p:nvSpPr>
          <p:cNvPr id="37" name="Пятно 1 36"/>
          <p:cNvSpPr/>
          <p:nvPr/>
        </p:nvSpPr>
        <p:spPr>
          <a:xfrm>
            <a:off x="7772416" y="3861347"/>
            <a:ext cx="914400" cy="914400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3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39" name="Прямая со стрелкой 38"/>
          <p:cNvCxnSpPr>
            <a:endCxn id="29" idx="1"/>
          </p:cNvCxnSpPr>
          <p:nvPr/>
        </p:nvCxnSpPr>
        <p:spPr>
          <a:xfrm>
            <a:off x="1857356" y="1556015"/>
            <a:ext cx="772675" cy="5387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>
            <a:stCxn id="30" idx="3"/>
            <a:endCxn id="31" idx="1"/>
          </p:cNvCxnSpPr>
          <p:nvPr/>
        </p:nvCxnSpPr>
        <p:spPr>
          <a:xfrm>
            <a:off x="2815035" y="1159380"/>
            <a:ext cx="2730013" cy="1677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>
            <a:stCxn id="29" idx="3"/>
            <a:endCxn id="32" idx="1"/>
          </p:cNvCxnSpPr>
          <p:nvPr/>
        </p:nvCxnSpPr>
        <p:spPr>
          <a:xfrm>
            <a:off x="5273237" y="2094744"/>
            <a:ext cx="870401" cy="2881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 flipH="1">
            <a:off x="7159437" y="2632740"/>
            <a:ext cx="92170" cy="6194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>
            <a:endCxn id="33" idx="1"/>
          </p:cNvCxnSpPr>
          <p:nvPr/>
        </p:nvCxnSpPr>
        <p:spPr>
          <a:xfrm>
            <a:off x="3948281" y="4491533"/>
            <a:ext cx="2016761" cy="73340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>
            <a:stCxn id="36" idx="1"/>
            <a:endCxn id="34" idx="0"/>
          </p:cNvCxnSpPr>
          <p:nvPr/>
        </p:nvCxnSpPr>
        <p:spPr>
          <a:xfrm flipH="1">
            <a:off x="3083878" y="3644539"/>
            <a:ext cx="2800041" cy="3237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Рисунок 21"/>
          <p:cNvPicPr>
            <a:picLocks noChangeAspect="1"/>
          </p:cNvPicPr>
          <p:nvPr/>
        </p:nvPicPr>
        <p:blipFill>
          <a:blip r:embed="rId2">
            <a:clrChange>
              <a:clrFrom>
                <a:srgbClr val="F9F9F9"/>
              </a:clrFrom>
              <a:clrTo>
                <a:srgbClr val="F9F9F9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472431" y="2554327"/>
            <a:ext cx="621804" cy="621804"/>
          </a:xfrm>
          <a:prstGeom prst="rect">
            <a:avLst/>
          </a:prstGeom>
        </p:spPr>
      </p:pic>
      <p:pic>
        <p:nvPicPr>
          <p:cNvPr id="40" name="Рисунок 39"/>
          <p:cNvPicPr>
            <a:picLocks noChangeAspect="1"/>
          </p:cNvPicPr>
          <p:nvPr/>
        </p:nvPicPr>
        <p:blipFill>
          <a:blip r:embed="rId2">
            <a:clrChange>
              <a:clrFrom>
                <a:srgbClr val="F9F9F9"/>
              </a:clrFrom>
              <a:clrTo>
                <a:srgbClr val="F9F9F9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191183" y="4346048"/>
            <a:ext cx="621804" cy="621804"/>
          </a:xfrm>
          <a:prstGeom prst="rect">
            <a:avLst/>
          </a:prstGeom>
        </p:spPr>
      </p:pic>
      <p:pic>
        <p:nvPicPr>
          <p:cNvPr id="46" name="Рисунок 45"/>
          <p:cNvPicPr>
            <a:picLocks noChangeAspect="1"/>
          </p:cNvPicPr>
          <p:nvPr/>
        </p:nvPicPr>
        <p:blipFill>
          <a:blip r:embed="rId2">
            <a:clrChange>
              <a:clrFrom>
                <a:srgbClr val="F9F9F9"/>
              </a:clrFrom>
              <a:clrTo>
                <a:srgbClr val="F9F9F9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158948" y="3055782"/>
            <a:ext cx="621804" cy="62180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285720" y="306297"/>
            <a:ext cx="864815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ru-RU" sz="1600" dirty="0" smtClean="0">
                <a:latin typeface="+mj-lt"/>
                <a:ea typeface="+mj-ea"/>
                <a:cs typeface="+mj-cs"/>
              </a:rPr>
              <a:t>Карта </a:t>
            </a:r>
            <a:r>
              <a:rPr lang="ru-RU" sz="1600" b="1" u="sng" dirty="0" err="1" smtClean="0">
                <a:latin typeface="+mj-lt"/>
                <a:ea typeface="+mj-ea"/>
                <a:cs typeface="+mj-cs"/>
              </a:rPr>
              <a:t>целево</a:t>
            </a:r>
            <a:r>
              <a:rPr kumimoji="0" lang="ru-RU" sz="1600" b="1" i="0" u="sng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го</a:t>
            </a:r>
            <a:r>
              <a:rPr kumimoji="0" lang="ru-RU" sz="16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lang="ru-RU" sz="1600" b="1" u="sng" dirty="0"/>
              <a:t>состояния </a:t>
            </a:r>
            <a:r>
              <a:rPr lang="ru-RU" sz="1600" dirty="0"/>
              <a:t>заполнения индивидуального образовательного маршрута  (ИОМ) обучающегося в ДОО  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192556" y="1945903"/>
            <a:ext cx="2643206" cy="7386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Предоставление педагогам и специалистам доступа к электронному шаблону ИОМ</a:t>
            </a:r>
            <a:endParaRPr lang="ru-RU" sz="1400" dirty="0"/>
          </a:p>
        </p:txBody>
      </p:sp>
      <p:sp>
        <p:nvSpPr>
          <p:cNvPr id="30" name="TextBox 29"/>
          <p:cNvSpPr txBox="1"/>
          <p:nvPr/>
        </p:nvSpPr>
        <p:spPr>
          <a:xfrm>
            <a:off x="285720" y="1130217"/>
            <a:ext cx="2500330" cy="523220"/>
          </a:xfrm>
          <a:prstGeom prst="rect">
            <a:avLst/>
          </a:prstGeom>
          <a:noFill/>
          <a:ln w="952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1400" dirty="0"/>
              <a:t>Назначение даты сдачи заполненных ИОМ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559195" y="2085018"/>
            <a:ext cx="2643206" cy="52322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Заполнение электронного шаблона </a:t>
            </a:r>
            <a:r>
              <a:rPr lang="ru-RU" sz="1400" dirty="0"/>
              <a:t>ИОМ</a:t>
            </a:r>
          </a:p>
        </p:txBody>
      </p:sp>
      <p:cxnSp>
        <p:nvCxnSpPr>
          <p:cNvPr id="39" name="Прямая со стрелкой 38"/>
          <p:cNvCxnSpPr>
            <a:stCxn id="30" idx="2"/>
            <a:endCxn id="29" idx="1"/>
          </p:cNvCxnSpPr>
          <p:nvPr/>
        </p:nvCxnSpPr>
        <p:spPr>
          <a:xfrm>
            <a:off x="1535885" y="1653437"/>
            <a:ext cx="656671" cy="6617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>
            <a:endCxn id="31" idx="1"/>
          </p:cNvCxnSpPr>
          <p:nvPr/>
        </p:nvCxnSpPr>
        <p:spPr>
          <a:xfrm flipV="1">
            <a:off x="4853116" y="2346628"/>
            <a:ext cx="706079" cy="186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>
            <a:off x="7123748" y="2694549"/>
            <a:ext cx="26068" cy="4642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>
            <a:stCxn id="19" idx="2"/>
            <a:endCxn id="18" idx="0"/>
          </p:cNvCxnSpPr>
          <p:nvPr/>
        </p:nvCxnSpPr>
        <p:spPr>
          <a:xfrm>
            <a:off x="7123748" y="3927626"/>
            <a:ext cx="0" cy="4897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802145" y="4417367"/>
            <a:ext cx="2643206" cy="30777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Сдача заполненных ИОМ </a:t>
            </a:r>
            <a:endParaRPr lang="ru-RU" sz="1400" dirty="0"/>
          </a:p>
        </p:txBody>
      </p:sp>
      <p:sp>
        <p:nvSpPr>
          <p:cNvPr id="19" name="TextBox 18"/>
          <p:cNvSpPr txBox="1"/>
          <p:nvPr/>
        </p:nvSpPr>
        <p:spPr>
          <a:xfrm>
            <a:off x="5802145" y="3188962"/>
            <a:ext cx="2643206" cy="7386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Предоставление педагогам и специалистам доступа к заполненному ИОМ</a:t>
            </a:r>
            <a:endParaRPr lang="ru-RU" sz="1400" dirty="0"/>
          </a:p>
        </p:txBody>
      </p:sp>
      <p:sp>
        <p:nvSpPr>
          <p:cNvPr id="27" name="TextBox 26"/>
          <p:cNvSpPr txBox="1"/>
          <p:nvPr/>
        </p:nvSpPr>
        <p:spPr>
          <a:xfrm>
            <a:off x="298242" y="4725144"/>
            <a:ext cx="5260953" cy="147732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600" b="1" dirty="0" smtClean="0"/>
              <a:t>Решение проблемы</a:t>
            </a:r>
          </a:p>
          <a:p>
            <a:r>
              <a:rPr lang="ru-RU" sz="1600" dirty="0" smtClean="0"/>
              <a:t>1-</a:t>
            </a:r>
            <a:r>
              <a:rPr lang="ru-RU" dirty="0" smtClean="0"/>
              <a:t> </a:t>
            </a:r>
            <a:r>
              <a:rPr lang="ru-RU" sz="1400" dirty="0" smtClean="0"/>
              <a:t>создание электронного банка ИОМ обучающихся целевых групп</a:t>
            </a:r>
          </a:p>
          <a:p>
            <a:r>
              <a:rPr lang="ru-RU" sz="1400" dirty="0" smtClean="0"/>
              <a:t>2- отказ от физической передачи информации </a:t>
            </a:r>
          </a:p>
          <a:p>
            <a:r>
              <a:rPr lang="ru-RU" sz="1400" dirty="0" smtClean="0"/>
              <a:t>3 –использование внутреннего чата сотрудников ДОО</a:t>
            </a:r>
          </a:p>
          <a:p>
            <a:r>
              <a:rPr lang="ru-RU" sz="1400" dirty="0" smtClean="0"/>
              <a:t>4 – переход на электронный документооборот </a:t>
            </a:r>
            <a:endParaRPr lang="ru-RU" sz="1400" dirty="0"/>
          </a:p>
        </p:txBody>
      </p:sp>
      <p:sp>
        <p:nvSpPr>
          <p:cNvPr id="9" name="Выноска-облако 8"/>
          <p:cNvSpPr/>
          <p:nvPr/>
        </p:nvSpPr>
        <p:spPr>
          <a:xfrm>
            <a:off x="4752671" y="992608"/>
            <a:ext cx="1497347" cy="718208"/>
          </a:xfrm>
          <a:prstGeom prst="cloudCallou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1, 2, 3,4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2052" name="Picture 4" descr="Picture background"/>
          <p:cNvPicPr>
            <a:picLocks noChangeAspect="1" noChangeArrowheads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998" t="-713" b="69213"/>
          <a:stretch/>
        </p:blipFill>
        <p:spPr bwMode="auto">
          <a:xfrm>
            <a:off x="1294932" y="3171451"/>
            <a:ext cx="1224137" cy="5932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Pictur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518" y="2029485"/>
            <a:ext cx="285750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6" descr="Pictur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3650067"/>
            <a:ext cx="285750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6" descr="Pictur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6921" y="2900182"/>
            <a:ext cx="285750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8234778"/>
              </p:ext>
            </p:extLst>
          </p:nvPr>
        </p:nvGraphicFramePr>
        <p:xfrm>
          <a:off x="214282" y="785794"/>
          <a:ext cx="8001056" cy="43262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17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929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575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287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006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effectLst/>
                        </a:rPr>
                        <a:t>№</a:t>
                      </a:r>
                      <a:endParaRPr lang="ru-RU" sz="14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effectLst/>
                        </a:rPr>
                        <a:t>п/п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Наименование проблемы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effectLst/>
                        </a:rPr>
                        <a:t>Способ решения проблемы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effectLst/>
                        </a:rPr>
                        <a:t>Экономия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573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Временные потери. Длительное ожидание информации от исполнителей.</a:t>
                      </a:r>
                      <a:endParaRPr lang="ru-RU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Создание электронного шаблона ИОМ обучающихся целевых групп</a:t>
                      </a:r>
                      <a:endParaRPr lang="ru-RU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 10 до 5 дней</a:t>
                      </a:r>
                      <a:endParaRPr lang="ru-RU" dirty="0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72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2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Расход бумаги на документы. Хранение ИОМ в бумажном варианте.</a:t>
                      </a:r>
                      <a:endParaRPr lang="ru-RU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Использование внутреннего чата педагогов ДОО и корпоративной почты</a:t>
                      </a:r>
                      <a:endParaRPr lang="ru-RU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 16 до 3 часов</a:t>
                      </a:r>
                      <a:endParaRPr lang="ru-RU" dirty="0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006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3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Отсутствие электронной базы данных. Необходимость передачи документа вручную на бумажном носителе.</a:t>
                      </a:r>
                      <a:endParaRPr lang="ru-RU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Переход на электронный</a:t>
                      </a:r>
                      <a:r>
                        <a:rPr lang="ru-RU" baseline="0" dirty="0" smtClean="0"/>
                        <a:t> документооборот.</a:t>
                      </a:r>
                      <a:endParaRPr lang="ru-RU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 10 дней до 5 дней</a:t>
                      </a:r>
                      <a:endParaRPr lang="ru-RU" dirty="0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214282" y="214290"/>
            <a:ext cx="8648152" cy="4391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dirty="0" smtClean="0">
                <a:latin typeface="+mj-lt"/>
                <a:ea typeface="+mj-ea"/>
                <a:cs typeface="+mj-cs"/>
              </a:rPr>
              <a:t>Анализ </a:t>
            </a:r>
            <a:r>
              <a:rPr kumimoji="0" lang="ru-RU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проблем</a:t>
            </a:r>
            <a:endParaRPr kumimoji="0" lang="ru-RU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13151" y="188640"/>
            <a:ext cx="8648152" cy="642942"/>
          </a:xfrm>
        </p:spPr>
        <p:txBody>
          <a:bodyPr>
            <a:noAutofit/>
          </a:bodyPr>
          <a:lstStyle/>
          <a:p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План мероприятий </a:t>
            </a:r>
            <a:r>
              <a:rPr lang="ru-RU" sz="1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 реализации проекта </a:t>
            </a:r>
            <a:br>
              <a:rPr lang="ru-RU" sz="1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</a:rPr>
              <a:t>Оптимизация процесса заполнения индивидуального образовательного маршрута  (ИОМ) обучающегося в ДОО</a:t>
            </a: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endParaRPr lang="ru-RU" sz="18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6282450"/>
              </p:ext>
            </p:extLst>
          </p:nvPr>
        </p:nvGraphicFramePr>
        <p:xfrm>
          <a:off x="-1" y="1142983"/>
          <a:ext cx="9144001" cy="677465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281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23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34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5322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мероприятия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ответственный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срок</a:t>
                      </a:r>
                      <a:endParaRPr lang="ru-RU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4572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Создание рабочей группы по выявлению и решению проблемы предоставления информации об обучающихся целевых групп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/>
                        <a:t>заведующий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Январь 2025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4101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Издание приказа «О реализации проекта «Оптимизация процесса заполнения индивидуального образовательного маршрута  (ИОМ) обучающегося в ДОО» с применением бережливых технологий»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заведующий</a:t>
                      </a:r>
                    </a:p>
                    <a:p>
                      <a:pPr algn="l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Январь 2025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3631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Разработка электронного шаблона ИОМ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Заместитель заведующего,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Педагог-психолог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Февраль 2025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589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Консультация по заполнению электронного шаблона ИОМ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Заместитель заведующего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Март 2025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83631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Создание электронного банка ИОМ обучающихся целевых групп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Заместитель заведующего,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Педагог-психолог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Март-апрель 2025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83631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Обеспечение доступа педагогам и специалистам к электронному банку ИОМ обучающихся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Заместитель заведующего,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Педагог-психолог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Февраль-май 2025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84101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Использование внутреннего чата ДОО и корпоративной почты</a:t>
                      </a:r>
                      <a:r>
                        <a:rPr lang="ru-RU" sz="1400" baseline="0" dirty="0" smtClean="0"/>
                        <a:t> для передачи информации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Заместитель заведующего,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Февраль-май 2025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5630469"/>
                  </a:ext>
                </a:extLst>
              </a:tr>
              <a:tr h="997594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Анализ и оценка достижений</a:t>
                      </a:r>
                      <a:r>
                        <a:rPr lang="ru-RU" sz="1400" baseline="0" dirty="0" smtClean="0"/>
                        <a:t> целевых показателей проекта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Заместитель заведующего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Май 2025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631743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13151" y="188640"/>
            <a:ext cx="8648152" cy="642942"/>
          </a:xfrm>
        </p:spPr>
        <p:txBody>
          <a:bodyPr>
            <a:noAutofit/>
          </a:bodyPr>
          <a:lstStyle/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Стандарт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реализации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проекта 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800" dirty="0"/>
              <a:t>Оптимизация процесса заполнения индивидуального образовательного маршрута  (ИОМ) обучающегося в ДОО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» 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918053463"/>
              </p:ext>
            </p:extLst>
          </p:nvPr>
        </p:nvGraphicFramePr>
        <p:xfrm>
          <a:off x="755576" y="1397000"/>
          <a:ext cx="7848872" cy="4912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073202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1570</TotalTime>
  <Words>709</Words>
  <Application>Microsoft Office PowerPoint</Application>
  <PresentationFormat>Экран (4:3)</PresentationFormat>
  <Paragraphs>131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Franklin Gothic Medium</vt:lpstr>
      <vt:lpstr>Times New Roman</vt:lpstr>
      <vt:lpstr>Тема Office</vt:lpstr>
      <vt:lpstr>Муниципальное автономное дошкольное образовательное учреждение детский сад №15 «Солнышко»</vt:lpstr>
      <vt:lpstr>МАДОУ детский сад №15 «Солнышко» Карточка проекта «Оптимизация процесса заполнения индивидуального образовательного маршрута  (ИОМ) обучающегося в ДОО» </vt:lpstr>
      <vt:lpstr>Презентация PowerPoint</vt:lpstr>
      <vt:lpstr>Презентация PowerPoint</vt:lpstr>
      <vt:lpstr>Презентация PowerPoint</vt:lpstr>
      <vt:lpstr>План мероприятий по реализации проекта  «Оптимизация процесса заполнения индивидуального образовательного маршрута  (ИОМ) обучающегося в ДОО» </vt:lpstr>
      <vt:lpstr>Стандарт реализации проекта  «Оптимизация процесса заполнения индивидуального образовательного маршрута  (ИОМ) обучающегося в ДОО»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дошкольное образовательное учреждение детский сад комбинированного вида №15 «Солнышко»</dc:title>
  <dc:creator>HPcomp</dc:creator>
  <cp:lastModifiedBy>Пользователь</cp:lastModifiedBy>
  <cp:revision>156</cp:revision>
  <dcterms:created xsi:type="dcterms:W3CDTF">2019-09-17T17:59:22Z</dcterms:created>
  <dcterms:modified xsi:type="dcterms:W3CDTF">2025-02-20T11:27:18Z</dcterms:modified>
</cp:coreProperties>
</file>